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2" d="100"/>
          <a:sy n="42" d="100"/>
        </p:scale>
        <p:origin x="60" y="7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5F7B2536-BD45-43E9-BE49-27B4E6952F24}" type="datetimeFigureOut">
              <a:rPr lang="en-US" smtClean="0"/>
              <a:t>4/22/2020</a:t>
            </a:fld>
            <a:endParaRPr lang="en-US"/>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26367508-1000-4CB6-A34C-CC3FD2EE383E}" type="slidenum">
              <a:rPr lang="en-US" smtClean="0"/>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2729792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7B2536-BD45-43E9-BE49-27B4E6952F24}" type="datetimeFigureOut">
              <a:rPr lang="en-US" smtClean="0"/>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67508-1000-4CB6-A34C-CC3FD2EE383E}" type="slidenum">
              <a:rPr lang="en-US" smtClean="0"/>
              <a:t>‹#›</a:t>
            </a:fld>
            <a:endParaRPr lang="en-US"/>
          </a:p>
        </p:txBody>
      </p:sp>
    </p:spTree>
    <p:extLst>
      <p:ext uri="{BB962C8B-B14F-4D97-AF65-F5344CB8AC3E}">
        <p14:creationId xmlns:p14="http://schemas.microsoft.com/office/powerpoint/2010/main" val="340880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7B2536-BD45-43E9-BE49-27B4E6952F24}" type="datetimeFigureOut">
              <a:rPr lang="en-US" smtClean="0"/>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67508-1000-4CB6-A34C-CC3FD2EE383E}" type="slidenum">
              <a:rPr lang="en-US" smtClean="0"/>
              <a:t>‹#›</a:t>
            </a:fld>
            <a:endParaRPr lang="en-US"/>
          </a:p>
        </p:txBody>
      </p:sp>
    </p:spTree>
    <p:extLst>
      <p:ext uri="{BB962C8B-B14F-4D97-AF65-F5344CB8AC3E}">
        <p14:creationId xmlns:p14="http://schemas.microsoft.com/office/powerpoint/2010/main" val="1038243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7B2536-BD45-43E9-BE49-27B4E6952F24}" type="datetimeFigureOut">
              <a:rPr lang="en-US" smtClean="0"/>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67508-1000-4CB6-A34C-CC3FD2EE383E}" type="slidenum">
              <a:rPr lang="en-US" smtClean="0"/>
              <a:t>‹#›</a:t>
            </a:fld>
            <a:endParaRPr lang="en-US"/>
          </a:p>
        </p:txBody>
      </p:sp>
    </p:spTree>
    <p:extLst>
      <p:ext uri="{BB962C8B-B14F-4D97-AF65-F5344CB8AC3E}">
        <p14:creationId xmlns:p14="http://schemas.microsoft.com/office/powerpoint/2010/main" val="1529583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smtClean="0"/>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F7B2536-BD45-43E9-BE49-27B4E6952F24}" type="datetimeFigureOut">
              <a:rPr lang="en-US" smtClean="0"/>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67508-1000-4CB6-A34C-CC3FD2EE383E}" type="slidenum">
              <a:rPr lang="en-US" smtClean="0"/>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59950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F7B2536-BD45-43E9-BE49-27B4E6952F24}" type="datetimeFigureOut">
              <a:rPr lang="en-US" smtClean="0"/>
              <a:t>4/22/2020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367508-1000-4CB6-A34C-CC3FD2EE383E}" type="slidenum">
              <a:rPr lang="en-US" smtClean="0"/>
              <a:t>‹#›</a:t>
            </a:fld>
            <a:endParaRPr lang="en-US"/>
          </a:p>
        </p:txBody>
      </p:sp>
    </p:spTree>
    <p:extLst>
      <p:ext uri="{BB962C8B-B14F-4D97-AF65-F5344CB8AC3E}">
        <p14:creationId xmlns:p14="http://schemas.microsoft.com/office/powerpoint/2010/main" val="837373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smtClean="0"/>
              <a:t>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7B2536-BD45-43E9-BE49-27B4E6952F24}" type="datetimeFigureOut">
              <a:rPr lang="en-US" smtClean="0"/>
              <a:t>4/22/2020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367508-1000-4CB6-A34C-CC3FD2EE383E}" type="slidenum">
              <a:rPr lang="en-US" smtClean="0"/>
              <a:t>‹#›</a:t>
            </a:fld>
            <a:endParaRPr lang="en-US"/>
          </a:p>
        </p:txBody>
      </p:sp>
    </p:spTree>
    <p:extLst>
      <p:ext uri="{BB962C8B-B14F-4D97-AF65-F5344CB8AC3E}">
        <p14:creationId xmlns:p14="http://schemas.microsoft.com/office/powerpoint/2010/main" val="3832216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F7B2536-BD45-43E9-BE49-27B4E6952F24}" type="datetimeFigureOut">
              <a:rPr lang="en-US" smtClean="0"/>
              <a:t>4/22/2020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367508-1000-4CB6-A34C-CC3FD2EE383E}" type="slidenum">
              <a:rPr lang="en-US" smtClean="0"/>
              <a:t>‹#›</a:t>
            </a:fld>
            <a:endParaRPr lang="en-US"/>
          </a:p>
        </p:txBody>
      </p:sp>
    </p:spTree>
    <p:extLst>
      <p:ext uri="{BB962C8B-B14F-4D97-AF65-F5344CB8AC3E}">
        <p14:creationId xmlns:p14="http://schemas.microsoft.com/office/powerpoint/2010/main" val="45651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7B2536-BD45-43E9-BE49-27B4E6952F24}" type="datetimeFigureOut">
              <a:rPr lang="en-US" smtClean="0"/>
              <a:t>4/22/2020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367508-1000-4CB6-A34C-CC3FD2EE383E}" type="slidenum">
              <a:rPr lang="en-US" smtClean="0"/>
              <a:t>‹#›</a:t>
            </a:fld>
            <a:endParaRPr lang="en-US"/>
          </a:p>
        </p:txBody>
      </p:sp>
    </p:spTree>
    <p:extLst>
      <p:ext uri="{BB962C8B-B14F-4D97-AF65-F5344CB8AC3E}">
        <p14:creationId xmlns:p14="http://schemas.microsoft.com/office/powerpoint/2010/main" val="667581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F7B2536-BD45-43E9-BE49-27B4E6952F24}" type="datetimeFigureOut">
              <a:rPr lang="en-US" smtClean="0"/>
              <a:t>4/22/2020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367508-1000-4CB6-A34C-CC3FD2EE383E}" type="slidenum">
              <a:rPr lang="en-US" smtClean="0"/>
              <a:t>‹#›</a:t>
            </a:fld>
            <a:endParaRPr lang="en-US"/>
          </a:p>
        </p:txBody>
      </p:sp>
    </p:spTree>
    <p:extLst>
      <p:ext uri="{BB962C8B-B14F-4D97-AF65-F5344CB8AC3E}">
        <p14:creationId xmlns:p14="http://schemas.microsoft.com/office/powerpoint/2010/main" val="880568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F7B2536-BD45-43E9-BE49-27B4E6952F24}" type="datetimeFigureOut">
              <a:rPr lang="en-US" smtClean="0"/>
              <a:t>4/22/2020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367508-1000-4CB6-A34C-CC3FD2EE383E}" type="slidenum">
              <a:rPr lang="en-US" smtClean="0"/>
              <a:t>‹#›</a:t>
            </a:fld>
            <a:endParaRPr lang="en-US"/>
          </a:p>
        </p:txBody>
      </p:sp>
    </p:spTree>
    <p:extLst>
      <p:ext uri="{BB962C8B-B14F-4D97-AF65-F5344CB8AC3E}">
        <p14:creationId xmlns:p14="http://schemas.microsoft.com/office/powerpoint/2010/main" val="1236414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5F7B2536-BD45-43E9-BE49-27B4E6952F24}" type="datetimeFigureOut">
              <a:rPr lang="en-US" smtClean="0"/>
              <a:t>4/22/2020</a:t>
            </a:fld>
            <a:endParaRPr lang="en-US"/>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26367508-1000-4CB6-A34C-CC3FD2EE383E}" type="slidenum">
              <a:rPr lang="en-US" smtClean="0"/>
              <a:t>‹#›</a:t>
            </a:fld>
            <a:endParaRPr lang="en-US"/>
          </a:p>
        </p:txBody>
      </p:sp>
    </p:spTree>
    <p:extLst>
      <p:ext uri="{BB962C8B-B14F-4D97-AF65-F5344CB8AC3E}">
        <p14:creationId xmlns:p14="http://schemas.microsoft.com/office/powerpoint/2010/main" val="42633067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Solving Equations Related To Cubic Functions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99147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mc:AlternateContent xmlns:mc="http://schemas.openxmlformats.org/markup-compatibility/2006">
        <mc:Choice xmlns:a14="http://schemas.microsoft.com/office/drawing/2010/main" Requires="a14">
          <p:sp>
            <p:nvSpPr>
              <p:cNvPr id="4" name="Content Placeholder 3"/>
              <p:cNvSpPr>
                <a:spLocks noGrp="1"/>
              </p:cNvSpPr>
              <p:nvPr>
                <p:ph sz="half" idx="1"/>
              </p:nvPr>
            </p:nvSpPr>
            <p:spPr/>
            <p:txBody>
              <a:bodyPr>
                <a:normAutofit/>
              </a:bodyPr>
              <a:lstStyle/>
              <a:p>
                <a:r>
                  <a:rPr lang="en-US" sz="2400" b="1" dirty="0" smtClean="0"/>
                  <a:t>STEP </a:t>
                </a:r>
                <a:r>
                  <a:rPr lang="en-US" sz="2400" b="1" dirty="0"/>
                  <a:t>5 </a:t>
                </a:r>
                <a:r>
                  <a:rPr lang="en-US" sz="2400" dirty="0" smtClean="0"/>
                  <a:t>Graph </a:t>
                </a:r>
                <a:r>
                  <a:rPr lang="en-US" sz="2400" dirty="0"/>
                  <a:t>the function </a:t>
                </a:r>
                <a:r>
                  <a:rPr lang="en-US" sz="2400" i="1" dirty="0" smtClean="0"/>
                  <a:t>V</a:t>
                </a:r>
                <a:r>
                  <a:rPr lang="en-US" sz="2400" dirty="0" smtClean="0"/>
                  <a:t>(</a:t>
                </a:r>
                <a:r>
                  <a:rPr lang="en-US" sz="2400" i="1" dirty="0" smtClean="0"/>
                  <a:t>h</a:t>
                </a:r>
                <a:r>
                  <a:rPr lang="en-US" sz="2400" dirty="0"/>
                  <a:t>) = </a:t>
                </a:r>
                <a:r>
                  <a:rPr lang="pt-BR" sz="2400" dirty="0" smtClean="0"/>
                  <a:t>(π(</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2</m:t>
                        </m:r>
                      </m:num>
                      <m:den>
                        <m:r>
                          <a:rPr lang="en-US" sz="2400" b="0" i="1" smtClean="0">
                            <a:latin typeface="Cambria Math" panose="02040503050406030204" pitchFamily="18" charset="0"/>
                          </a:rPr>
                          <m:t>5</m:t>
                        </m:r>
                      </m:den>
                    </m:f>
                  </m:oMath>
                </a14:m>
                <a:r>
                  <a:rPr lang="pt-BR" sz="2400" dirty="0" smtClean="0"/>
                  <a:t>h)</a:t>
                </a:r>
                <a:r>
                  <a:rPr lang="pt-BR" sz="2400" baseline="30000" dirty="0" smtClean="0"/>
                  <a:t>2</a:t>
                </a:r>
                <a:r>
                  <a:rPr lang="pt-BR" sz="2400" i="1" dirty="0" smtClean="0"/>
                  <a:t>h </a:t>
                </a:r>
                <a:r>
                  <a:rPr lang="pt-BR" sz="2400" dirty="0"/>
                  <a:t>+ </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4</m:t>
                        </m:r>
                      </m:num>
                      <m:den>
                        <m:r>
                          <a:rPr lang="en-US" sz="2400" b="0" i="1" smtClean="0">
                            <a:latin typeface="Cambria Math" panose="02040503050406030204" pitchFamily="18" charset="0"/>
                          </a:rPr>
                          <m:t>3</m:t>
                        </m:r>
                      </m:den>
                    </m:f>
                  </m:oMath>
                </a14:m>
                <a:r>
                  <a:rPr lang="pt-BR" sz="2400" dirty="0" smtClean="0"/>
                  <a:t>π(</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2</m:t>
                        </m:r>
                      </m:num>
                      <m:den>
                        <m:r>
                          <a:rPr lang="en-US" sz="2400" b="0" i="1" smtClean="0">
                            <a:latin typeface="Cambria Math" panose="02040503050406030204" pitchFamily="18" charset="0"/>
                          </a:rPr>
                          <m:t>5</m:t>
                        </m:r>
                      </m:den>
                    </m:f>
                  </m:oMath>
                </a14:m>
                <a:r>
                  <a:rPr lang="pt-BR" sz="2400" dirty="0" smtClean="0"/>
                  <a:t>h)</a:t>
                </a:r>
                <a:r>
                  <a:rPr lang="pt-BR" sz="2400" baseline="30000" dirty="0" smtClean="0"/>
                  <a:t>3</a:t>
                </a:r>
                <a:r>
                  <a:rPr lang="pt-BR" sz="2400" dirty="0" smtClean="0"/>
                  <a:t>)*(.8)(</a:t>
                </a:r>
                <a14:m>
                  <m:oMath xmlns:m="http://schemas.openxmlformats.org/officeDocument/2006/math">
                    <m:f>
                      <m:fPr>
                        <m:ctrlPr>
                          <a:rPr lang="pt-BR" sz="2400" i="1" smtClean="0">
                            <a:latin typeface="Cambria Math" panose="02040503050406030204" pitchFamily="18" charset="0"/>
                          </a:rPr>
                        </m:ctrlPr>
                      </m:fPr>
                      <m:num>
                        <m:r>
                          <a:rPr lang="en-US" sz="2400" b="0" i="1" smtClean="0">
                            <a:latin typeface="Cambria Math" panose="02040503050406030204" pitchFamily="18" charset="0"/>
                          </a:rPr>
                          <m:t>1</m:t>
                        </m:r>
                      </m:num>
                      <m:den>
                        <m:r>
                          <a:rPr lang="en-US" sz="2400" b="0" i="1" smtClean="0">
                            <a:latin typeface="Cambria Math" panose="02040503050406030204" pitchFamily="18" charset="0"/>
                          </a:rPr>
                          <m:t>231</m:t>
                        </m:r>
                      </m:den>
                    </m:f>
                  </m:oMath>
                </a14:m>
                <a:r>
                  <a:rPr lang="pt-BR" sz="2400" dirty="0" smtClean="0"/>
                  <a:t>) </a:t>
                </a:r>
                <a:r>
                  <a:rPr lang="en-US" sz="2400" dirty="0" smtClean="0"/>
                  <a:t>and </a:t>
                </a:r>
                <a:r>
                  <a:rPr lang="en-US" sz="2400" i="1" dirty="0" smtClean="0"/>
                  <a:t>y </a:t>
                </a:r>
                <a:r>
                  <a:rPr lang="en-US" sz="2400" dirty="0"/>
                  <a:t>= 20 on the same grid to </a:t>
                </a:r>
                <a:r>
                  <a:rPr lang="en-US" sz="2400" dirty="0" smtClean="0"/>
                  <a:t>find </a:t>
                </a:r>
                <a:r>
                  <a:rPr lang="en-US" sz="2400" dirty="0"/>
                  <a:t>the point of intersection. </a:t>
                </a:r>
                <a:endParaRPr lang="en-US" sz="2400" dirty="0" smtClean="0"/>
              </a:p>
            </p:txBody>
          </p:sp>
        </mc:Choice>
        <mc:Fallback>
          <p:sp>
            <p:nvSpPr>
              <p:cNvPr id="4" name="Content Placeholder 3"/>
              <p:cNvSpPr>
                <a:spLocks noGrp="1" noRot="1" noChangeAspect="1" noMove="1" noResize="1" noEditPoints="1" noAdjustHandles="1" noChangeArrowheads="1" noChangeShapeType="1" noTextEdit="1"/>
              </p:cNvSpPr>
              <p:nvPr>
                <p:ph sz="half" idx="1"/>
              </p:nvPr>
            </p:nvSpPr>
            <p:spPr>
              <a:blipFill>
                <a:blip r:embed="rId2"/>
                <a:stretch>
                  <a:fillRect l="-952" t="-1541" r="-408"/>
                </a:stretch>
              </a:blipFill>
            </p:spPr>
            <p:txBody>
              <a:bodyPr/>
              <a:lstStyle/>
              <a:p>
                <a:r>
                  <a:rPr lang="en-US">
                    <a:noFill/>
                  </a:rPr>
                  <a:t> </a:t>
                </a:r>
              </a:p>
            </p:txBody>
          </p:sp>
        </mc:Fallback>
      </mc:AlternateContent>
      <p:pic>
        <p:nvPicPr>
          <p:cNvPr id="10" name="Content Placeholder 9"/>
          <p:cNvPicPr>
            <a:picLocks noGrp="1" noChangeAspect="1"/>
          </p:cNvPicPr>
          <p:nvPr>
            <p:ph sz="half" idx="2"/>
          </p:nvPr>
        </p:nvPicPr>
        <p:blipFill>
          <a:blip r:embed="rId3"/>
          <a:stretch>
            <a:fillRect/>
          </a:stretch>
        </p:blipFill>
        <p:spPr>
          <a:xfrm>
            <a:off x="6155453" y="1828800"/>
            <a:ext cx="4799059" cy="3592195"/>
          </a:xfrm>
          <a:prstGeom prst="rect">
            <a:avLst/>
          </a:prstGeom>
        </p:spPr>
      </p:pic>
    </p:spTree>
    <p:extLst>
      <p:ext uri="{BB962C8B-B14F-4D97-AF65-F5344CB8AC3E}">
        <p14:creationId xmlns:p14="http://schemas.microsoft.com/office/powerpoint/2010/main" val="365612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Autofit/>
          </a:bodyPr>
          <a:lstStyle/>
          <a:p>
            <a:r>
              <a:rPr lang="en-US" sz="2400" b="1" dirty="0" smtClean="0"/>
              <a:t>STEP </a:t>
            </a:r>
            <a:r>
              <a:rPr lang="en-US" sz="2400" b="1" dirty="0"/>
              <a:t>6 </a:t>
            </a:r>
            <a:r>
              <a:rPr lang="en-US" sz="2400" dirty="0"/>
              <a:t>Interpret the point of intersection (19.57, 20). </a:t>
            </a:r>
            <a:endParaRPr lang="en-US" sz="2400" dirty="0" smtClean="0"/>
          </a:p>
          <a:p>
            <a:r>
              <a:rPr lang="en-US" sz="2400" dirty="0" smtClean="0"/>
              <a:t>For </a:t>
            </a:r>
            <a:r>
              <a:rPr lang="en-US" sz="2400" dirty="0"/>
              <a:t>a 20-gallon tank, the cylinder portion has an approximate height of 19.57 inches. Each of the hemispheres has a radius of </a:t>
            </a:r>
            <a:r>
              <a:rPr lang="en-US" sz="2400" dirty="0" smtClean="0"/>
              <a:t>two-fifths </a:t>
            </a:r>
            <a:r>
              <a:rPr lang="en-US" sz="2400" dirty="0"/>
              <a:t>of the height of the cylinder, so together they have a height of </a:t>
            </a:r>
            <a:r>
              <a:rPr lang="en-US" sz="2400" dirty="0" smtClean="0"/>
              <a:t>four-fifths </a:t>
            </a:r>
            <a:r>
              <a:rPr lang="en-US" sz="2400" dirty="0"/>
              <a:t>of 19.57. That adds approximately 15.66 inches to the height for a total of 35.23 inches. </a:t>
            </a:r>
          </a:p>
          <a:p>
            <a:r>
              <a:rPr lang="en-US" sz="2400" dirty="0" smtClean="0"/>
              <a:t>Yes</a:t>
            </a:r>
            <a:r>
              <a:rPr lang="en-US" sz="2400" dirty="0"/>
              <a:t>, the propane tank holding 20 gallons will </a:t>
            </a:r>
            <a:r>
              <a:rPr lang="en-US" sz="2400" dirty="0" smtClean="0"/>
              <a:t>fit </a:t>
            </a:r>
            <a:r>
              <a:rPr lang="en-US" sz="2400" dirty="0"/>
              <a:t>in a space 60 inches tall. The tank has a height of approximately 35.23 inches plus 6 inches for the valve, protective collar and foot ring for a total of 41.23 inches, which is less than 60 inches. </a:t>
            </a:r>
          </a:p>
          <a:p>
            <a:endParaRPr lang="en-US" sz="2400" dirty="0"/>
          </a:p>
        </p:txBody>
      </p:sp>
    </p:spTree>
    <p:extLst>
      <p:ext uri="{BB962C8B-B14F-4D97-AF65-F5344CB8AC3E}">
        <p14:creationId xmlns:p14="http://schemas.microsoft.com/office/powerpoint/2010/main" val="2480840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rmAutofit/>
          </a:bodyPr>
          <a:lstStyle/>
          <a:p>
            <a:r>
              <a:rPr lang="en-US" sz="2400" dirty="0" smtClean="0"/>
              <a:t>A </a:t>
            </a:r>
            <a:r>
              <a:rPr lang="en-US" sz="2400" dirty="0"/>
              <a:t>wind turbine produces electrical power from the kinetic energy of the wind. The electrical power, in kilowatts, produced by one of the wind turbines in a wind farm near Pecos, Texas, is </a:t>
            </a:r>
            <a:r>
              <a:rPr lang="en-US" sz="2400" i="1" dirty="0"/>
              <a:t>P</a:t>
            </a:r>
            <a:r>
              <a:rPr lang="en-US" sz="2400" dirty="0"/>
              <a:t>(</a:t>
            </a:r>
            <a:r>
              <a:rPr lang="en-US" sz="2400" i="1" dirty="0"/>
              <a:t>v</a:t>
            </a:r>
            <a:r>
              <a:rPr lang="en-US" sz="2400" dirty="0"/>
              <a:t>) = 1.167</a:t>
            </a:r>
            <a:r>
              <a:rPr lang="en-US" sz="2400" i="1" dirty="0"/>
              <a:t>v</a:t>
            </a:r>
            <a:r>
              <a:rPr lang="en-US" sz="2400" baseline="30000" dirty="0"/>
              <a:t>3</a:t>
            </a:r>
            <a:r>
              <a:rPr lang="en-US" sz="2400" dirty="0"/>
              <a:t>, where </a:t>
            </a:r>
            <a:r>
              <a:rPr lang="en-US" sz="2400" i="1" dirty="0"/>
              <a:t>v </a:t>
            </a:r>
            <a:r>
              <a:rPr lang="en-US" sz="2400" dirty="0"/>
              <a:t>is wind velocity in meters per second. What is the wind velocity of the wind turbine when the power output is 1,000 kilowatts? Write a related equation for 1,000 kW, and create a table of values for the function to find the wind velocity required for that power output value. </a:t>
            </a:r>
          </a:p>
          <a:p>
            <a:endParaRPr lang="en-US" sz="2400" dirty="0"/>
          </a:p>
        </p:txBody>
      </p:sp>
    </p:spTree>
    <p:extLst>
      <p:ext uri="{BB962C8B-B14F-4D97-AF65-F5344CB8AC3E}">
        <p14:creationId xmlns:p14="http://schemas.microsoft.com/office/powerpoint/2010/main" val="182116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rmAutofit/>
          </a:bodyPr>
          <a:lstStyle/>
          <a:p>
            <a:r>
              <a:rPr lang="en-US" sz="2400" b="1" dirty="0" smtClean="0"/>
              <a:t>STEP </a:t>
            </a:r>
            <a:r>
              <a:rPr lang="en-US" sz="2400" b="1" dirty="0"/>
              <a:t>1 </a:t>
            </a:r>
            <a:r>
              <a:rPr lang="en-US" sz="2400" dirty="0"/>
              <a:t>Use the given power, 1,000 kW, along with </a:t>
            </a:r>
            <a:r>
              <a:rPr lang="en-US" sz="2400" i="1" dirty="0" smtClean="0"/>
              <a:t>P</a:t>
            </a:r>
            <a:r>
              <a:rPr lang="en-US" sz="2400" dirty="0" smtClean="0"/>
              <a:t>(</a:t>
            </a:r>
            <a:r>
              <a:rPr lang="en-US" sz="2400" i="1" dirty="0" smtClean="0"/>
              <a:t>v</a:t>
            </a:r>
            <a:r>
              <a:rPr lang="en-US" sz="2400" dirty="0"/>
              <a:t>), to write the related equation. 1000 = 1.167</a:t>
            </a:r>
            <a:r>
              <a:rPr lang="en-US" sz="2400" i="1" dirty="0"/>
              <a:t>v</a:t>
            </a:r>
            <a:r>
              <a:rPr lang="en-US" sz="2400" baseline="30000" dirty="0"/>
              <a:t>3</a:t>
            </a:r>
            <a:r>
              <a:rPr lang="en-US" sz="2400" dirty="0"/>
              <a:t> </a:t>
            </a:r>
          </a:p>
          <a:p>
            <a:endParaRPr lang="en-US" sz="2400" dirty="0"/>
          </a:p>
        </p:txBody>
      </p:sp>
    </p:spTree>
    <p:extLst>
      <p:ext uri="{BB962C8B-B14F-4D97-AF65-F5344CB8AC3E}">
        <p14:creationId xmlns:p14="http://schemas.microsoft.com/office/powerpoint/2010/main" val="3331497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4" name="Content Placeholder 3"/>
          <p:cNvSpPr>
            <a:spLocks noGrp="1"/>
          </p:cNvSpPr>
          <p:nvPr>
            <p:ph sz="half" idx="1"/>
          </p:nvPr>
        </p:nvSpPr>
        <p:spPr>
          <a:xfrm>
            <a:off x="594360" y="1828800"/>
            <a:ext cx="5148072" cy="4351337"/>
          </a:xfrm>
        </p:spPr>
        <p:txBody>
          <a:bodyPr>
            <a:noAutofit/>
          </a:bodyPr>
          <a:lstStyle/>
          <a:p>
            <a:r>
              <a:rPr lang="en-US" sz="2400" b="1" dirty="0" smtClean="0"/>
              <a:t>STEP </a:t>
            </a:r>
            <a:r>
              <a:rPr lang="en-US" sz="2400" b="1" dirty="0"/>
              <a:t>2 </a:t>
            </a:r>
            <a:r>
              <a:rPr lang="en-US" sz="2400" dirty="0"/>
              <a:t>Use graphing technology to make a table of values for </a:t>
            </a:r>
            <a:r>
              <a:rPr lang="en-US" sz="2400" i="1" dirty="0" smtClean="0"/>
              <a:t>P</a:t>
            </a:r>
            <a:r>
              <a:rPr lang="en-US" sz="2400" dirty="0" smtClean="0"/>
              <a:t>(</a:t>
            </a:r>
            <a:r>
              <a:rPr lang="en-US" sz="2400" i="1" dirty="0" smtClean="0"/>
              <a:t>v</a:t>
            </a:r>
            <a:r>
              <a:rPr lang="en-US" sz="2400" dirty="0"/>
              <a:t>). Look in the column for the dependent variable for a value of 1,000. You may need to refine the interval for </a:t>
            </a:r>
            <a:r>
              <a:rPr lang="en-US" sz="2400" dirty="0" err="1"/>
              <a:t>Δ</a:t>
            </a:r>
            <a:r>
              <a:rPr lang="en-US" sz="2400" i="1" dirty="0" err="1"/>
              <a:t>v</a:t>
            </a:r>
            <a:r>
              <a:rPr lang="en-US" sz="2400" i="1" dirty="0"/>
              <a:t> </a:t>
            </a:r>
            <a:r>
              <a:rPr lang="en-US" sz="2400" dirty="0"/>
              <a:t>to see additional rational number values. </a:t>
            </a:r>
            <a:endParaRPr lang="en-US" sz="2400" dirty="0" smtClean="0"/>
          </a:p>
          <a:p>
            <a:r>
              <a:rPr lang="en-US" sz="2400" dirty="0" smtClean="0"/>
              <a:t>When </a:t>
            </a:r>
            <a:r>
              <a:rPr lang="en-US" sz="2400" dirty="0"/>
              <a:t>the interval of the independent variable is changed to 0.5, a dependent value very close to 1,000 is found. </a:t>
            </a:r>
          </a:p>
          <a:p>
            <a:endParaRPr lang="en-US" sz="2400" dirty="0"/>
          </a:p>
        </p:txBody>
      </p:sp>
      <p:pic>
        <p:nvPicPr>
          <p:cNvPr id="6" name="Content Placeholder 5"/>
          <p:cNvPicPr>
            <a:picLocks noGrp="1" noChangeAspect="1"/>
          </p:cNvPicPr>
          <p:nvPr>
            <p:ph sz="half" idx="2"/>
          </p:nvPr>
        </p:nvPicPr>
        <p:blipFill>
          <a:blip r:embed="rId2"/>
          <a:stretch>
            <a:fillRect/>
          </a:stretch>
        </p:blipFill>
        <p:spPr>
          <a:xfrm>
            <a:off x="6036753" y="1828800"/>
            <a:ext cx="4917759" cy="3699329"/>
          </a:xfrm>
          <a:prstGeom prst="rect">
            <a:avLst/>
          </a:prstGeom>
        </p:spPr>
      </p:pic>
    </p:spTree>
    <p:extLst>
      <p:ext uri="{BB962C8B-B14F-4D97-AF65-F5344CB8AC3E}">
        <p14:creationId xmlns:p14="http://schemas.microsoft.com/office/powerpoint/2010/main" val="1807711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rmAutofit/>
          </a:bodyPr>
          <a:lstStyle/>
          <a:p>
            <a:r>
              <a:rPr lang="en-US" sz="2400" b="1" dirty="0" smtClean="0"/>
              <a:t>STEP </a:t>
            </a:r>
            <a:r>
              <a:rPr lang="en-US" sz="2400" b="1" dirty="0"/>
              <a:t>3 </a:t>
            </a:r>
            <a:r>
              <a:rPr lang="en-US" sz="2400" dirty="0"/>
              <a:t>Interpret the data found in the table. </a:t>
            </a:r>
            <a:endParaRPr lang="en-US" sz="2400" dirty="0" smtClean="0"/>
          </a:p>
          <a:p>
            <a:r>
              <a:rPr lang="en-US" sz="2400" dirty="0" smtClean="0"/>
              <a:t>When </a:t>
            </a:r>
            <a:r>
              <a:rPr lang="en-US" sz="2400" i="1" dirty="0"/>
              <a:t>v </a:t>
            </a:r>
            <a:r>
              <a:rPr lang="en-US" sz="2400" dirty="0"/>
              <a:t>= 9.5 m/s, </a:t>
            </a:r>
            <a:r>
              <a:rPr lang="en-US" sz="2400" i="1" dirty="0"/>
              <a:t>P</a:t>
            </a:r>
            <a:r>
              <a:rPr lang="en-US" sz="2400" dirty="0"/>
              <a:t>(</a:t>
            </a:r>
            <a:r>
              <a:rPr lang="en-US" sz="2400" i="1" dirty="0"/>
              <a:t>v</a:t>
            </a:r>
            <a:r>
              <a:rPr lang="en-US" sz="2400" dirty="0"/>
              <a:t>) = 1000.6 kW. Thus, </a:t>
            </a:r>
            <a:r>
              <a:rPr lang="en-US" sz="2400" i="1" dirty="0"/>
              <a:t>P</a:t>
            </a:r>
            <a:r>
              <a:rPr lang="en-US" sz="2400" dirty="0"/>
              <a:t>(9.5) = 1000.6 kW so the value of v that generates a power of 1,000 kW is a wind velocity of slightly less than 9.5 m/s. </a:t>
            </a:r>
          </a:p>
          <a:p>
            <a:endParaRPr lang="en-US" sz="2400" dirty="0"/>
          </a:p>
        </p:txBody>
      </p:sp>
    </p:spTree>
    <p:extLst>
      <p:ext uri="{BB962C8B-B14F-4D97-AF65-F5344CB8AC3E}">
        <p14:creationId xmlns:p14="http://schemas.microsoft.com/office/powerpoint/2010/main" val="903153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Solving Equations Related To Cubic Functions</a:t>
            </a:r>
            <a:endParaRPr lang="en-US" dirty="0"/>
          </a:p>
        </p:txBody>
      </p:sp>
      <p:sp>
        <p:nvSpPr>
          <p:cNvPr id="3" name="Content Placeholder 2"/>
          <p:cNvSpPr>
            <a:spLocks noGrp="1"/>
          </p:cNvSpPr>
          <p:nvPr>
            <p:ph idx="1"/>
          </p:nvPr>
        </p:nvSpPr>
        <p:spPr/>
        <p:txBody>
          <a:bodyPr/>
          <a:lstStyle/>
          <a:p>
            <a:r>
              <a:rPr lang="en-US" dirty="0" smtClean="0"/>
              <a:t>A </a:t>
            </a:r>
            <a:r>
              <a:rPr lang="en-US" dirty="0"/>
              <a:t>cubic function is a polynomial function with degree three. An equation that is related to a given function, f(x), is one in which the value of the dependent variable is known and you need to determine the value(s) of the independent variable that generates it. </a:t>
            </a:r>
            <a:endParaRPr lang="en-US" dirty="0" smtClean="0"/>
          </a:p>
          <a:p>
            <a:r>
              <a:rPr lang="en-US" dirty="0" smtClean="0"/>
              <a:t>For </a:t>
            </a:r>
            <a:r>
              <a:rPr lang="en-US" dirty="0"/>
              <a:t>a cubic function, there will be either three, two, or one pair of values for which this is true. Some of these solutions will have meaning within the context, but some may not. Evaluate each solution for reasonableness using the context of the problem as a guide. </a:t>
            </a:r>
          </a:p>
          <a:p>
            <a:endParaRPr lang="en-US" dirty="0"/>
          </a:p>
          <a:p>
            <a:endParaRPr lang="en-US" dirty="0"/>
          </a:p>
        </p:txBody>
      </p:sp>
    </p:spTree>
    <p:extLst>
      <p:ext uri="{BB962C8B-B14F-4D97-AF65-F5344CB8AC3E}">
        <p14:creationId xmlns:p14="http://schemas.microsoft.com/office/powerpoint/2010/main" val="2566289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Solving Equations Related To Cubic Functions</a:t>
            </a:r>
            <a:endParaRPr lang="en-US" dirty="0"/>
          </a:p>
        </p:txBody>
      </p:sp>
      <p:sp>
        <p:nvSpPr>
          <p:cNvPr id="3" name="Content Placeholder 2"/>
          <p:cNvSpPr>
            <a:spLocks noGrp="1"/>
          </p:cNvSpPr>
          <p:nvPr>
            <p:ph idx="1"/>
          </p:nvPr>
        </p:nvSpPr>
        <p:spPr/>
        <p:txBody>
          <a:bodyPr>
            <a:normAutofit/>
          </a:bodyPr>
          <a:lstStyle/>
          <a:p>
            <a:r>
              <a:rPr lang="en-US" sz="2400" dirty="0" smtClean="0"/>
              <a:t>Graphically</a:t>
            </a:r>
            <a:r>
              <a:rPr lang="en-US" sz="2400" dirty="0"/>
              <a:t>, locate a point on the graph of f(x) that has a y-coordinate equal to the given function value. The x-coordinate of this point is the x-value paired with that function value. This x-value is the solution to the equation. </a:t>
            </a:r>
          </a:p>
          <a:p>
            <a:endParaRPr lang="en-US" sz="2400" dirty="0"/>
          </a:p>
        </p:txBody>
      </p:sp>
    </p:spTree>
    <p:extLst>
      <p:ext uri="{BB962C8B-B14F-4D97-AF65-F5344CB8AC3E}">
        <p14:creationId xmlns:p14="http://schemas.microsoft.com/office/powerpoint/2010/main" val="1131170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Solving Equations Related To Cubic Functions</a:t>
            </a:r>
            <a:endParaRPr lang="en-US" dirty="0"/>
          </a:p>
        </p:txBody>
      </p:sp>
      <p:sp>
        <p:nvSpPr>
          <p:cNvPr id="3" name="Content Placeholder 2"/>
          <p:cNvSpPr>
            <a:spLocks noGrp="1"/>
          </p:cNvSpPr>
          <p:nvPr>
            <p:ph idx="1"/>
          </p:nvPr>
        </p:nvSpPr>
        <p:spPr/>
        <p:txBody>
          <a:bodyPr>
            <a:normAutofit/>
          </a:bodyPr>
          <a:lstStyle/>
          <a:p>
            <a:r>
              <a:rPr lang="en-US" sz="2400" dirty="0" err="1" smtClean="0"/>
              <a:t>Tabularly</a:t>
            </a:r>
            <a:r>
              <a:rPr lang="en-US" sz="2400" dirty="0"/>
              <a:t>, locate the function value in the dependent variable column or row. The value in the independent variable column or row associated with this function value is the solution to the equation. </a:t>
            </a:r>
          </a:p>
          <a:p>
            <a:endParaRPr lang="en-US" sz="2400" dirty="0"/>
          </a:p>
        </p:txBody>
      </p:sp>
    </p:spTree>
    <p:extLst>
      <p:ext uri="{BB962C8B-B14F-4D97-AF65-F5344CB8AC3E}">
        <p14:creationId xmlns:p14="http://schemas.microsoft.com/office/powerpoint/2010/main" val="2475137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640080" y="1828800"/>
                <a:ext cx="10314432" cy="4351337"/>
              </a:xfrm>
            </p:spPr>
            <p:txBody>
              <a:bodyPr>
                <a:noAutofit/>
              </a:bodyPr>
              <a:lstStyle/>
              <a:p>
                <a:r>
                  <a:rPr lang="en-US" sz="2400" dirty="0" smtClean="0"/>
                  <a:t>The </a:t>
                </a:r>
                <a:r>
                  <a:rPr lang="en-US" sz="2400" dirty="0"/>
                  <a:t>shape of a propane tank is a cylinder composed with a hemisphere on top and on </a:t>
                </a:r>
                <a:r>
                  <a:rPr lang="en-US" sz="2400" dirty="0" smtClean="0"/>
                  <a:t>bottom</a:t>
                </a:r>
                <a:r>
                  <a:rPr lang="en-US" sz="2400" dirty="0"/>
                  <a:t>. The volume of a cylinder is </a:t>
                </a:r>
                <a:r>
                  <a:rPr lang="en-US" sz="2400" dirty="0" smtClean="0"/>
                  <a:t>           </a:t>
                </a:r>
                <a:r>
                  <a:rPr lang="en-US" sz="2400" i="1" dirty="0" smtClean="0"/>
                  <a:t>V </a:t>
                </a:r>
                <a:r>
                  <a:rPr lang="en-US" sz="2400" dirty="0"/>
                  <a:t>= π</a:t>
                </a:r>
                <a:r>
                  <a:rPr lang="en-US" sz="2400" i="1" dirty="0"/>
                  <a:t>r</a:t>
                </a:r>
                <a:r>
                  <a:rPr lang="en-US" sz="2400" baseline="30000" dirty="0"/>
                  <a:t>2</a:t>
                </a:r>
                <a:r>
                  <a:rPr lang="en-US" sz="2400" i="1" dirty="0"/>
                  <a:t>h </a:t>
                </a:r>
                <a:r>
                  <a:rPr lang="en-US" sz="2400" dirty="0"/>
                  <a:t>and the volume of a sphere is </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4</m:t>
                        </m:r>
                      </m:num>
                      <m:den>
                        <m:r>
                          <a:rPr lang="en-US" sz="2400" b="0" i="1" smtClean="0">
                            <a:latin typeface="Cambria Math" panose="02040503050406030204" pitchFamily="18" charset="0"/>
                          </a:rPr>
                          <m:t>3</m:t>
                        </m:r>
                      </m:den>
                    </m:f>
                  </m:oMath>
                </a14:m>
                <a:r>
                  <a:rPr lang="en-US" sz="2400" dirty="0" smtClean="0"/>
                  <a:t>π</a:t>
                </a:r>
                <a:r>
                  <a:rPr lang="en-US" sz="2400" i="1" dirty="0" smtClean="0"/>
                  <a:t>r</a:t>
                </a:r>
                <a:r>
                  <a:rPr lang="en-US" sz="2400" baseline="30000" dirty="0" smtClean="0"/>
                  <a:t>3</a:t>
                </a:r>
                <a:r>
                  <a:rPr lang="en-US" sz="2400" dirty="0"/>
                  <a:t>, where </a:t>
                </a:r>
                <a:r>
                  <a:rPr lang="en-US" sz="2400" i="1" dirty="0"/>
                  <a:t>r </a:t>
                </a:r>
                <a:r>
                  <a:rPr lang="en-US" sz="2400" dirty="0"/>
                  <a:t>represents the radius and </a:t>
                </a:r>
                <a:r>
                  <a:rPr lang="en-US" sz="2400" i="1" dirty="0"/>
                  <a:t>h </a:t>
                </a:r>
                <a:r>
                  <a:rPr lang="en-US" sz="2400" dirty="0"/>
                  <a:t>represents the height. </a:t>
                </a:r>
                <a:endParaRPr lang="en-US" sz="2400" dirty="0" smtClean="0"/>
              </a:p>
              <a:p>
                <a:r>
                  <a:rPr lang="en-US" sz="2400" dirty="0" smtClean="0"/>
                  <a:t>Propane </a:t>
                </a:r>
                <a:r>
                  <a:rPr lang="en-US" sz="2400" dirty="0"/>
                  <a:t>tanks are usually </a:t>
                </a:r>
                <a:r>
                  <a:rPr lang="en-US" sz="2400" dirty="0" smtClean="0"/>
                  <a:t>filled </a:t>
                </a:r>
                <a:r>
                  <a:rPr lang="en-US" sz="2400" dirty="0"/>
                  <a:t>to 80% capacity for safety and 1 gallon is equivalent to 231 cubic inches. The valve and protective collar at the top and the foot ring at the base add 6 inches to the overall height of the tank. The diameter of the cylindrical part of the tank is </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4</m:t>
                        </m:r>
                      </m:num>
                      <m:den>
                        <m:r>
                          <a:rPr lang="en-US" sz="2400" b="0" i="1" smtClean="0">
                            <a:latin typeface="Cambria Math" panose="02040503050406030204" pitchFamily="18" charset="0"/>
                          </a:rPr>
                          <m:t>5</m:t>
                        </m:r>
                      </m:den>
                    </m:f>
                  </m:oMath>
                </a14:m>
                <a:r>
                  <a:rPr lang="en-US" sz="2400" dirty="0" smtClean="0"/>
                  <a:t> of </a:t>
                </a:r>
                <a:r>
                  <a:rPr lang="en-US" sz="2400" dirty="0"/>
                  <a:t>its height. Will a tank with a capacity of 20 gallons of propane </a:t>
                </a:r>
                <a:r>
                  <a:rPr lang="en-US" sz="2400" dirty="0" smtClean="0"/>
                  <a:t>fit </a:t>
                </a:r>
                <a:r>
                  <a:rPr lang="en-US" sz="2400" dirty="0"/>
                  <a:t>into a space that is 60 inches tall? Explain, using precise mathematical language, why or why not. </a:t>
                </a:r>
              </a:p>
              <a:p>
                <a:endParaRPr lang="en-US" sz="24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640080" y="1828800"/>
                <a:ext cx="10314432" cy="4351337"/>
              </a:xfrm>
              <a:blipFill>
                <a:blip r:embed="rId2"/>
                <a:stretch>
                  <a:fillRect l="-414" t="-1541" b="-4482"/>
                </a:stretch>
              </a:blipFill>
            </p:spPr>
            <p:txBody>
              <a:bodyPr/>
              <a:lstStyle/>
              <a:p>
                <a:r>
                  <a:rPr lang="en-US">
                    <a:noFill/>
                  </a:rPr>
                  <a:t> </a:t>
                </a:r>
              </a:p>
            </p:txBody>
          </p:sp>
        </mc:Fallback>
      </mc:AlternateContent>
    </p:spTree>
    <p:extLst>
      <p:ext uri="{BB962C8B-B14F-4D97-AF65-F5344CB8AC3E}">
        <p14:creationId xmlns:p14="http://schemas.microsoft.com/office/powerpoint/2010/main" val="2655240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sz="half" idx="1"/>
          </p:nvPr>
        </p:nvSpPr>
        <p:spPr/>
        <p:txBody>
          <a:bodyPr>
            <a:normAutofit/>
          </a:bodyPr>
          <a:lstStyle/>
          <a:p>
            <a:r>
              <a:rPr lang="en-US" sz="2400" b="1" dirty="0" smtClean="0"/>
              <a:t>STEP </a:t>
            </a:r>
            <a:r>
              <a:rPr lang="en-US" sz="2400" b="1" dirty="0"/>
              <a:t>1 </a:t>
            </a:r>
            <a:r>
              <a:rPr lang="en-US" sz="2400" dirty="0"/>
              <a:t>Draw a diagram of the shapes of the tank. </a:t>
            </a:r>
          </a:p>
          <a:p>
            <a:endParaRPr lang="en-US" sz="2400" dirty="0"/>
          </a:p>
        </p:txBody>
      </p:sp>
      <p:pic>
        <p:nvPicPr>
          <p:cNvPr id="5" name="Content Placeholder 4"/>
          <p:cNvPicPr>
            <a:picLocks noGrp="1" noChangeAspect="1"/>
          </p:cNvPicPr>
          <p:nvPr>
            <p:ph sz="half" idx="2"/>
          </p:nvPr>
        </p:nvPicPr>
        <p:blipFill>
          <a:blip r:embed="rId2"/>
          <a:stretch>
            <a:fillRect/>
          </a:stretch>
        </p:blipFill>
        <p:spPr>
          <a:xfrm>
            <a:off x="5492676" y="1828800"/>
            <a:ext cx="5461836" cy="4140834"/>
          </a:xfrm>
          <a:prstGeom prst="rect">
            <a:avLst/>
          </a:prstGeom>
        </p:spPr>
      </p:pic>
    </p:spTree>
    <p:extLst>
      <p:ext uri="{BB962C8B-B14F-4D97-AF65-F5344CB8AC3E}">
        <p14:creationId xmlns:p14="http://schemas.microsoft.com/office/powerpoint/2010/main" val="4182405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r>
                  <a:rPr lang="en-US" sz="2400" b="1" dirty="0" smtClean="0"/>
                  <a:t>STEP </a:t>
                </a:r>
                <a:r>
                  <a:rPr lang="en-US" sz="2400" b="1" dirty="0"/>
                  <a:t>2 </a:t>
                </a:r>
                <a:r>
                  <a:rPr lang="en-US" sz="2400" dirty="0"/>
                  <a:t>Write a formula for the volume of a cylinder and a sphere combined. </a:t>
                </a:r>
                <a:endParaRPr lang="en-US" sz="2400" dirty="0" smtClean="0"/>
              </a:p>
              <a:p>
                <a:r>
                  <a:rPr lang="en-US" sz="2400" i="1" dirty="0" err="1" smtClean="0"/>
                  <a:t>V</a:t>
                </a:r>
                <a:r>
                  <a:rPr lang="en-US" sz="2400" baseline="-25000" dirty="0" err="1" smtClean="0"/>
                  <a:t>tank</a:t>
                </a:r>
                <a:r>
                  <a:rPr lang="en-US" sz="2400" dirty="0" smtClean="0"/>
                  <a:t> </a:t>
                </a:r>
                <a:r>
                  <a:rPr lang="en-US" sz="2400" dirty="0"/>
                  <a:t>= </a:t>
                </a:r>
                <a:r>
                  <a:rPr lang="en-US" sz="2400" i="1" dirty="0" err="1"/>
                  <a:t>V</a:t>
                </a:r>
                <a:r>
                  <a:rPr lang="en-US" sz="2400" baseline="-25000" dirty="0" err="1"/>
                  <a:t>cylinder</a:t>
                </a:r>
                <a:r>
                  <a:rPr lang="en-US" sz="2400" dirty="0"/>
                  <a:t> + </a:t>
                </a:r>
                <a:r>
                  <a:rPr lang="en-US" sz="2400" i="1" dirty="0" err="1"/>
                  <a:t>V</a:t>
                </a:r>
                <a:r>
                  <a:rPr lang="en-US" sz="2400" baseline="-25000" dirty="0" err="1"/>
                  <a:t>sphere</a:t>
                </a:r>
                <a:r>
                  <a:rPr lang="en-US" sz="2400" dirty="0"/>
                  <a:t> = π</a:t>
                </a:r>
                <a:r>
                  <a:rPr lang="en-US" sz="2400" i="1" dirty="0"/>
                  <a:t>r</a:t>
                </a:r>
                <a:r>
                  <a:rPr lang="en-US" sz="2400" baseline="30000" dirty="0"/>
                  <a:t>2</a:t>
                </a:r>
                <a:r>
                  <a:rPr lang="en-US" sz="2400" i="1" dirty="0"/>
                  <a:t>h </a:t>
                </a:r>
                <a:r>
                  <a:rPr lang="en-US" sz="2400" dirty="0"/>
                  <a:t>+ </a:t>
                </a:r>
                <a:r>
                  <a:rPr lang="en-US" sz="2400" dirty="0" smtClean="0"/>
                  <a:t> </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4</m:t>
                        </m:r>
                      </m:num>
                      <m:den>
                        <m:r>
                          <a:rPr lang="en-US" sz="2400" b="0" i="1" smtClean="0">
                            <a:latin typeface="Cambria Math" panose="02040503050406030204" pitchFamily="18" charset="0"/>
                          </a:rPr>
                          <m:t>3</m:t>
                        </m:r>
                      </m:den>
                    </m:f>
                  </m:oMath>
                </a14:m>
                <a:r>
                  <a:rPr lang="en-US" sz="2400" dirty="0"/>
                  <a:t>π</a:t>
                </a:r>
                <a:r>
                  <a:rPr lang="en-US" sz="2400" i="1" dirty="0"/>
                  <a:t>r</a:t>
                </a:r>
                <a:r>
                  <a:rPr lang="en-US" sz="2400" baseline="30000" dirty="0"/>
                  <a:t>3</a:t>
                </a:r>
                <a:r>
                  <a:rPr lang="en-US" sz="2400" dirty="0"/>
                  <a:t> </a:t>
                </a:r>
              </a:p>
              <a:p>
                <a:endParaRPr lang="en-US" sz="24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496" t="-1541" r="-567"/>
                </a:stretch>
              </a:blipFill>
            </p:spPr>
            <p:txBody>
              <a:bodyPr/>
              <a:lstStyle/>
              <a:p>
                <a:r>
                  <a:rPr lang="en-US">
                    <a:noFill/>
                  </a:rPr>
                  <a:t> </a:t>
                </a:r>
              </a:p>
            </p:txBody>
          </p:sp>
        </mc:Fallback>
      </mc:AlternateContent>
    </p:spTree>
    <p:extLst>
      <p:ext uri="{BB962C8B-B14F-4D97-AF65-F5344CB8AC3E}">
        <p14:creationId xmlns:p14="http://schemas.microsoft.com/office/powerpoint/2010/main" val="2273391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r>
                  <a:rPr lang="en-US" sz="2400" b="1" dirty="0" smtClean="0"/>
                  <a:t>STEP </a:t>
                </a:r>
                <a:r>
                  <a:rPr lang="en-US" sz="2400" b="1" dirty="0"/>
                  <a:t>3 </a:t>
                </a:r>
                <a:r>
                  <a:rPr lang="en-US" sz="2400" dirty="0"/>
                  <a:t>Modify </a:t>
                </a:r>
                <a:r>
                  <a:rPr lang="pt-BR" sz="2400" dirty="0" smtClean="0"/>
                  <a:t>the </a:t>
                </a:r>
                <a:r>
                  <a:rPr lang="pt-BR" sz="2400" dirty="0"/>
                  <a:t>formula as a function for volume in terms of height h and radius </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2</m:t>
                        </m:r>
                      </m:num>
                      <m:den>
                        <m:r>
                          <a:rPr lang="en-US" sz="2400" b="0" i="1" smtClean="0">
                            <a:latin typeface="Cambria Math" panose="02040503050406030204" pitchFamily="18" charset="0"/>
                          </a:rPr>
                          <m:t>5</m:t>
                        </m:r>
                      </m:den>
                    </m:f>
                  </m:oMath>
                </a14:m>
                <a:r>
                  <a:rPr lang="pt-BR" sz="2400" dirty="0" smtClean="0"/>
                  <a:t> h</a:t>
                </a:r>
                <a:r>
                  <a:rPr lang="pt-BR" sz="2400" dirty="0"/>
                  <a:t>. </a:t>
                </a:r>
                <a:r>
                  <a:rPr lang="pt-BR" sz="2400" dirty="0" smtClean="0"/>
                  <a:t>(Remember that radius is </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1</m:t>
                        </m:r>
                      </m:num>
                      <m:den>
                        <m:r>
                          <a:rPr lang="en-US" sz="2400" b="0" i="1" smtClean="0">
                            <a:latin typeface="Cambria Math" panose="02040503050406030204" pitchFamily="18" charset="0"/>
                          </a:rPr>
                          <m:t>2</m:t>
                        </m:r>
                      </m:den>
                    </m:f>
                  </m:oMath>
                </a14:m>
                <a:r>
                  <a:rPr lang="pt-BR" sz="2400" dirty="0" smtClean="0"/>
                  <a:t> diameter)</a:t>
                </a:r>
              </a:p>
              <a:p>
                <a:endParaRPr lang="pt-BR" sz="2400" i="1" dirty="0"/>
              </a:p>
              <a:p>
                <a:r>
                  <a:rPr lang="pt-BR" sz="2400" i="1" dirty="0" smtClean="0"/>
                  <a:t>V </a:t>
                </a:r>
                <a:r>
                  <a:rPr lang="pt-BR" sz="2400" dirty="0"/>
                  <a:t>= π</a:t>
                </a:r>
                <a:r>
                  <a:rPr lang="pt-BR" sz="2400" i="1" dirty="0"/>
                  <a:t>r</a:t>
                </a:r>
                <a:r>
                  <a:rPr lang="pt-BR" sz="2400" baseline="30000" dirty="0"/>
                  <a:t>2</a:t>
                </a:r>
                <a:r>
                  <a:rPr lang="pt-BR" sz="2400" i="1" dirty="0"/>
                  <a:t>h </a:t>
                </a:r>
                <a:r>
                  <a:rPr lang="pt-BR" sz="2400" dirty="0"/>
                  <a:t>+ </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4</m:t>
                        </m:r>
                      </m:num>
                      <m:den>
                        <m:r>
                          <a:rPr lang="en-US" sz="2400" b="0" i="1" smtClean="0">
                            <a:latin typeface="Cambria Math" panose="02040503050406030204" pitchFamily="18" charset="0"/>
                          </a:rPr>
                          <m:t>3</m:t>
                        </m:r>
                      </m:den>
                    </m:f>
                  </m:oMath>
                </a14:m>
                <a:r>
                  <a:rPr lang="pt-BR" sz="2400" dirty="0" smtClean="0"/>
                  <a:t>π</a:t>
                </a:r>
                <a:r>
                  <a:rPr lang="pt-BR" sz="2400" i="1" dirty="0" smtClean="0"/>
                  <a:t>r</a:t>
                </a:r>
                <a:r>
                  <a:rPr lang="pt-BR" sz="2400" baseline="30000" dirty="0" smtClean="0"/>
                  <a:t>3</a:t>
                </a:r>
                <a:r>
                  <a:rPr lang="pt-BR" sz="2400" dirty="0" smtClean="0"/>
                  <a:t> </a:t>
                </a:r>
              </a:p>
              <a:p>
                <a:r>
                  <a:rPr lang="pt-BR" sz="2400" i="1" dirty="0" smtClean="0"/>
                  <a:t>V </a:t>
                </a:r>
                <a:r>
                  <a:rPr lang="pt-BR" sz="2400" dirty="0"/>
                  <a:t>= </a:t>
                </a:r>
                <a:r>
                  <a:rPr lang="pt-BR" sz="2400" dirty="0" smtClean="0"/>
                  <a:t>π(</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2</m:t>
                        </m:r>
                      </m:num>
                      <m:den>
                        <m:r>
                          <a:rPr lang="en-US" sz="2400" b="0" i="1" smtClean="0">
                            <a:latin typeface="Cambria Math" panose="02040503050406030204" pitchFamily="18" charset="0"/>
                          </a:rPr>
                          <m:t>5</m:t>
                        </m:r>
                      </m:den>
                    </m:f>
                  </m:oMath>
                </a14:m>
                <a:r>
                  <a:rPr lang="pt-BR" sz="2400" dirty="0" smtClean="0"/>
                  <a:t>h)</a:t>
                </a:r>
                <a:r>
                  <a:rPr lang="pt-BR" sz="2400" baseline="30000" dirty="0" smtClean="0"/>
                  <a:t>2</a:t>
                </a:r>
                <a:r>
                  <a:rPr lang="pt-BR" sz="2400" i="1" dirty="0" smtClean="0"/>
                  <a:t>h </a:t>
                </a:r>
                <a:r>
                  <a:rPr lang="pt-BR" sz="2400" dirty="0"/>
                  <a:t>+ </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4</m:t>
                        </m:r>
                      </m:num>
                      <m:den>
                        <m:r>
                          <a:rPr lang="en-US" sz="2400" b="0" i="1" smtClean="0">
                            <a:latin typeface="Cambria Math" panose="02040503050406030204" pitchFamily="18" charset="0"/>
                          </a:rPr>
                          <m:t>3</m:t>
                        </m:r>
                      </m:den>
                    </m:f>
                  </m:oMath>
                </a14:m>
                <a:r>
                  <a:rPr lang="pt-BR" sz="2400" dirty="0" smtClean="0"/>
                  <a:t>π(</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2</m:t>
                        </m:r>
                      </m:num>
                      <m:den>
                        <m:r>
                          <a:rPr lang="en-US" sz="2400" b="0" i="1" smtClean="0">
                            <a:latin typeface="Cambria Math" panose="02040503050406030204" pitchFamily="18" charset="0"/>
                          </a:rPr>
                          <m:t>5</m:t>
                        </m:r>
                      </m:den>
                    </m:f>
                  </m:oMath>
                </a14:m>
                <a:r>
                  <a:rPr lang="pt-BR" sz="2400" dirty="0" smtClean="0"/>
                  <a:t>h)</a:t>
                </a:r>
                <a:r>
                  <a:rPr lang="pt-BR" sz="2400" baseline="30000" dirty="0" smtClean="0"/>
                  <a:t>3</a:t>
                </a:r>
                <a:r>
                  <a:rPr lang="pt-BR" sz="2400" dirty="0" smtClean="0"/>
                  <a:t> </a:t>
                </a:r>
                <a:endParaRPr lang="pt-BR" sz="2400" dirty="0" smtClean="0"/>
              </a:p>
              <a:p>
                <a:pPr marL="0" indent="0">
                  <a:buNone/>
                </a:pPr>
                <a:endParaRPr lang="pt-BR" sz="2400" dirty="0" smtClean="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496" t="-1541"/>
                </a:stretch>
              </a:blipFill>
            </p:spPr>
            <p:txBody>
              <a:bodyPr/>
              <a:lstStyle/>
              <a:p>
                <a:r>
                  <a:rPr lang="en-US">
                    <a:noFill/>
                  </a:rPr>
                  <a:t> </a:t>
                </a:r>
              </a:p>
            </p:txBody>
          </p:sp>
        </mc:Fallback>
      </mc:AlternateContent>
    </p:spTree>
    <p:extLst>
      <p:ext uri="{BB962C8B-B14F-4D97-AF65-F5344CB8AC3E}">
        <p14:creationId xmlns:p14="http://schemas.microsoft.com/office/powerpoint/2010/main" val="2065832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r>
                  <a:rPr lang="en-US" sz="2400" b="1" dirty="0" smtClean="0"/>
                  <a:t>STEP </a:t>
                </a:r>
                <a:r>
                  <a:rPr lang="en-US" sz="2400" b="1" dirty="0"/>
                  <a:t>4 </a:t>
                </a:r>
                <a:r>
                  <a:rPr lang="en-US" sz="2400" dirty="0"/>
                  <a:t>Modify the function further to show that the tanks are </a:t>
                </a:r>
                <a:r>
                  <a:rPr lang="en-US" sz="2400" dirty="0" smtClean="0"/>
                  <a:t>filled </a:t>
                </a:r>
                <a:r>
                  <a:rPr lang="en-US" sz="2400" dirty="0"/>
                  <a:t>to 80% of their volume or capacity and the conversion for liquids is 231 cubic inches per gallon. </a:t>
                </a:r>
                <a:endParaRPr lang="en-US" sz="2400" dirty="0" smtClean="0"/>
              </a:p>
              <a:p>
                <a:endParaRPr lang="en-US" sz="2400" dirty="0"/>
              </a:p>
              <a:p>
                <a:r>
                  <a:rPr lang="pt-BR" sz="2400" i="1" dirty="0" smtClean="0"/>
                  <a:t>V </a:t>
                </a:r>
                <a:r>
                  <a:rPr lang="pt-BR" sz="2400" dirty="0"/>
                  <a:t>= </a:t>
                </a:r>
                <a:r>
                  <a:rPr lang="pt-BR" sz="2400" dirty="0" smtClean="0"/>
                  <a:t>(π</a:t>
                </a:r>
                <a:r>
                  <a:rPr lang="pt-BR" sz="2400" dirty="0" smtClean="0"/>
                  <a:t>(</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2</m:t>
                        </m:r>
                      </m:num>
                      <m:den>
                        <m:r>
                          <a:rPr lang="en-US" sz="2400" b="0" i="1" smtClean="0">
                            <a:latin typeface="Cambria Math" panose="02040503050406030204" pitchFamily="18" charset="0"/>
                          </a:rPr>
                          <m:t>5</m:t>
                        </m:r>
                      </m:den>
                    </m:f>
                  </m:oMath>
                </a14:m>
                <a:r>
                  <a:rPr lang="pt-BR" sz="2400" dirty="0" smtClean="0"/>
                  <a:t>h)</a:t>
                </a:r>
                <a:r>
                  <a:rPr lang="pt-BR" sz="2400" baseline="30000" dirty="0" smtClean="0"/>
                  <a:t>2</a:t>
                </a:r>
                <a:r>
                  <a:rPr lang="pt-BR" sz="2400" i="1" dirty="0" smtClean="0"/>
                  <a:t>h </a:t>
                </a:r>
                <a:r>
                  <a:rPr lang="pt-BR" sz="2400" dirty="0"/>
                  <a:t>+ </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4</m:t>
                        </m:r>
                      </m:num>
                      <m:den>
                        <m:r>
                          <a:rPr lang="en-US" sz="2400" b="0" i="1" smtClean="0">
                            <a:latin typeface="Cambria Math" panose="02040503050406030204" pitchFamily="18" charset="0"/>
                          </a:rPr>
                          <m:t>3</m:t>
                        </m:r>
                      </m:den>
                    </m:f>
                  </m:oMath>
                </a14:m>
                <a:r>
                  <a:rPr lang="pt-BR" sz="2400" dirty="0" smtClean="0"/>
                  <a:t>π(</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2</m:t>
                        </m:r>
                      </m:num>
                      <m:den>
                        <m:r>
                          <a:rPr lang="en-US" sz="2400" b="0" i="1" smtClean="0">
                            <a:latin typeface="Cambria Math" panose="02040503050406030204" pitchFamily="18" charset="0"/>
                          </a:rPr>
                          <m:t>5</m:t>
                        </m:r>
                      </m:den>
                    </m:f>
                  </m:oMath>
                </a14:m>
                <a:r>
                  <a:rPr lang="pt-BR" sz="2400" dirty="0" smtClean="0"/>
                  <a:t>h)</a:t>
                </a:r>
                <a:r>
                  <a:rPr lang="pt-BR" sz="2400" baseline="30000" dirty="0" smtClean="0"/>
                  <a:t>3</a:t>
                </a:r>
                <a:r>
                  <a:rPr lang="pt-BR" sz="2400" dirty="0" smtClean="0"/>
                  <a:t>)*(.8)(</a:t>
                </a:r>
                <a14:m>
                  <m:oMath xmlns:m="http://schemas.openxmlformats.org/officeDocument/2006/math">
                    <m:f>
                      <m:fPr>
                        <m:ctrlPr>
                          <a:rPr lang="pt-BR" sz="2400" i="1" smtClean="0">
                            <a:latin typeface="Cambria Math" panose="02040503050406030204" pitchFamily="18" charset="0"/>
                          </a:rPr>
                        </m:ctrlPr>
                      </m:fPr>
                      <m:num>
                        <m:r>
                          <a:rPr lang="en-US" sz="2400" b="0" i="1" smtClean="0">
                            <a:latin typeface="Cambria Math" panose="02040503050406030204" pitchFamily="18" charset="0"/>
                          </a:rPr>
                          <m:t>1</m:t>
                        </m:r>
                      </m:num>
                      <m:den>
                        <m:r>
                          <a:rPr lang="en-US" sz="2400" b="0" i="1" smtClean="0">
                            <a:latin typeface="Cambria Math" panose="02040503050406030204" pitchFamily="18" charset="0"/>
                          </a:rPr>
                          <m:t>231</m:t>
                        </m:r>
                      </m:den>
                    </m:f>
                  </m:oMath>
                </a14:m>
                <a:r>
                  <a:rPr lang="pt-BR" sz="2400" dirty="0" smtClean="0"/>
                  <a:t>)</a:t>
                </a:r>
                <a:endParaRPr lang="pt-BR" sz="2400" dirty="0" smtClean="0"/>
              </a:p>
              <a:p>
                <a:endParaRPr lang="en-US" sz="24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496" t="-1541"/>
                </a:stretch>
              </a:blipFill>
            </p:spPr>
            <p:txBody>
              <a:bodyPr/>
              <a:lstStyle/>
              <a:p>
                <a:r>
                  <a:rPr lang="en-US">
                    <a:noFill/>
                  </a:rPr>
                  <a:t> </a:t>
                </a:r>
              </a:p>
            </p:txBody>
          </p:sp>
        </mc:Fallback>
      </mc:AlternateContent>
    </p:spTree>
    <p:extLst>
      <p:ext uri="{BB962C8B-B14F-4D97-AF65-F5344CB8AC3E}">
        <p14:creationId xmlns:p14="http://schemas.microsoft.com/office/powerpoint/2010/main" val="1833181644"/>
      </p:ext>
    </p:extLst>
  </p:cSld>
  <p:clrMapOvr>
    <a:masterClrMapping/>
  </p:clrMapOvr>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docProps/app.xml><?xml version="1.0" encoding="utf-8"?>
<Properties xmlns="http://schemas.openxmlformats.org/officeDocument/2006/extended-properties" xmlns:vt="http://schemas.openxmlformats.org/officeDocument/2006/docPropsVTypes">
  <Template>TM03457515[[fn=View]]</Template>
  <TotalTime>181</TotalTime>
  <Words>720</Words>
  <Application>Microsoft Office PowerPoint</Application>
  <PresentationFormat>Widescreen</PresentationFormat>
  <Paragraphs>41</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Cambria Math</vt:lpstr>
      <vt:lpstr>Century Schoolbook</vt:lpstr>
      <vt:lpstr>Wingdings 2</vt:lpstr>
      <vt:lpstr>View</vt:lpstr>
      <vt:lpstr>Solving Equations Related To Cubic Functions</vt:lpstr>
      <vt:lpstr>Solving Equations Related To Cubic Functions</vt:lpstr>
      <vt:lpstr>Solving Equations Related To Cubic Functions</vt:lpstr>
      <vt:lpstr>Solving Equations Related To Cubic Functions</vt:lpstr>
      <vt:lpstr>Examples</vt:lpstr>
      <vt:lpstr>Examples</vt:lpstr>
      <vt:lpstr>Examples</vt:lpstr>
      <vt:lpstr>Examples</vt:lpstr>
      <vt:lpstr>Examples</vt:lpstr>
      <vt:lpstr>Examples</vt:lpstr>
      <vt:lpstr>Examples</vt:lpstr>
      <vt:lpstr>Examples</vt:lpstr>
      <vt:lpstr>Examples</vt:lpstr>
      <vt:lpstr>Examples</vt:lpstr>
      <vt:lpstr>Examples</vt:lpstr>
    </vt:vector>
  </TitlesOfParts>
  <Company>AISD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Solving Equations Related To Cubic Functions</dc:title>
  <dc:creator>CALVIN BOYKIN</dc:creator>
  <cp:lastModifiedBy>CALVIN BOYKIN</cp:lastModifiedBy>
  <cp:revision>6</cp:revision>
  <dcterms:created xsi:type="dcterms:W3CDTF">2020-04-22T18:18:59Z</dcterms:created>
  <dcterms:modified xsi:type="dcterms:W3CDTF">2020-04-22T21:20:33Z</dcterms:modified>
</cp:coreProperties>
</file>