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60" y="7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E521735-53E7-4243-A079-4C4644278818}"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4293989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E521735-53E7-4243-A079-4C4644278818}"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4119933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E521735-53E7-4243-A079-4C4644278818}"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9286E2C-106C-45A9-A0C6-A8ED90834D0C}"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342506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E521735-53E7-4243-A079-4C4644278818}"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4266386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E521735-53E7-4243-A079-4C4644278818}"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9286E2C-106C-45A9-A0C6-A8ED90834D0C}"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721797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E521735-53E7-4243-A079-4C4644278818}"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3304377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521735-53E7-4243-A079-4C4644278818}"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1737175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521735-53E7-4243-A079-4C4644278818}"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606198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521735-53E7-4243-A079-4C4644278818}"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191673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E521735-53E7-4243-A079-4C4644278818}"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337055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E521735-53E7-4243-A079-4C4644278818}"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2834624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521735-53E7-4243-A079-4C4644278818}" type="datetimeFigureOut">
              <a:rPr lang="en-US" smtClean="0"/>
              <a:t>4/22/2020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3094779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521735-53E7-4243-A079-4C4644278818}" type="datetimeFigureOut">
              <a:rPr lang="en-US" smtClean="0"/>
              <a:t>4/22/2020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2420323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521735-53E7-4243-A079-4C4644278818}" type="datetimeFigureOut">
              <a:rPr lang="en-US" smtClean="0"/>
              <a:t>4/22/2020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290404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E521735-53E7-4243-A079-4C4644278818}"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1671093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E521735-53E7-4243-A079-4C4644278818}"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9286E2C-106C-45A9-A0C6-A8ED90834D0C}" type="slidenum">
              <a:rPr lang="en-US" smtClean="0"/>
              <a:t>‹#›</a:t>
            </a:fld>
            <a:endParaRPr lang="en-US"/>
          </a:p>
        </p:txBody>
      </p:sp>
    </p:spTree>
    <p:extLst>
      <p:ext uri="{BB962C8B-B14F-4D97-AF65-F5344CB8AC3E}">
        <p14:creationId xmlns:p14="http://schemas.microsoft.com/office/powerpoint/2010/main" val="3753159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E521735-53E7-4243-A079-4C4644278818}" type="datetimeFigureOut">
              <a:rPr lang="en-US" smtClean="0"/>
              <a:t>4/22/2020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9286E2C-106C-45A9-A0C6-A8ED90834D0C}" type="slidenum">
              <a:rPr lang="en-US" smtClean="0"/>
              <a:t>‹#›</a:t>
            </a:fld>
            <a:endParaRPr lang="en-US"/>
          </a:p>
        </p:txBody>
      </p:sp>
    </p:spTree>
    <p:extLst>
      <p:ext uri="{BB962C8B-B14F-4D97-AF65-F5344CB8AC3E}">
        <p14:creationId xmlns:p14="http://schemas.microsoft.com/office/powerpoint/2010/main" val="385830668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Solving Equations Related To Square Root Functions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17224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sz="2200" dirty="0" smtClean="0"/>
                  <a:t>Cylindrical </a:t>
                </a:r>
                <a:r>
                  <a:rPr lang="en-US" sz="2200" dirty="0"/>
                  <a:t>jars at a container store are all 24 centimeters tall with </a:t>
                </a:r>
                <a:r>
                  <a:rPr lang="en-US" sz="2200" dirty="0" smtClean="0"/>
                  <a:t>different </a:t>
                </a:r>
                <a:r>
                  <a:rPr lang="en-US" sz="2200" dirty="0"/>
                  <a:t>radii. The radius of each jar can be determined based on its volume. </a:t>
                </a:r>
                <a:endParaRPr lang="en-US" sz="2200" dirty="0" smtClean="0"/>
              </a:p>
              <a:p>
                <a:r>
                  <a:rPr lang="en-US" sz="2200" dirty="0" smtClean="0"/>
                  <a:t>The </a:t>
                </a:r>
                <a:r>
                  <a:rPr lang="en-US" sz="2200" dirty="0"/>
                  <a:t>function for </a:t>
                </a:r>
                <a:r>
                  <a:rPr lang="en-US" sz="2200" i="1" dirty="0"/>
                  <a:t>r </a:t>
                </a:r>
                <a:r>
                  <a:rPr lang="en-US" sz="2200" dirty="0"/>
                  <a:t>in terms of volume, with a height of 24 and an approximate value of 3.14 for pi, is </a:t>
                </a:r>
                <a:r>
                  <a:rPr lang="en-US" sz="2200" i="1" dirty="0"/>
                  <a:t>r</a:t>
                </a:r>
                <a:r>
                  <a:rPr lang="en-US" sz="2200" dirty="0"/>
                  <a:t>(</a:t>
                </a:r>
                <a:r>
                  <a:rPr lang="en-US" sz="2200" i="1" dirty="0"/>
                  <a:t>V</a:t>
                </a:r>
                <a:r>
                  <a:rPr lang="en-US" sz="2200" dirty="0"/>
                  <a:t>) = 0.115</a:t>
                </a:r>
                <a14:m>
                  <m:oMath xmlns:m="http://schemas.openxmlformats.org/officeDocument/2006/math">
                    <m:rad>
                      <m:radPr>
                        <m:degHide m:val="on"/>
                        <m:ctrlPr>
                          <a:rPr lang="en-US" sz="2200" b="0" i="1" dirty="0" smtClean="0">
                            <a:latin typeface="Cambria Math" panose="02040503050406030204" pitchFamily="18" charset="0"/>
                            <a:ea typeface="Cambria Math" panose="02040503050406030204" pitchFamily="18" charset="0"/>
                          </a:rPr>
                        </m:ctrlPr>
                      </m:radPr>
                      <m:deg/>
                      <m:e>
                        <m:r>
                          <a:rPr lang="en-US" sz="2200" b="0" i="1" dirty="0" smtClean="0">
                            <a:latin typeface="Cambria Math" panose="02040503050406030204" pitchFamily="18" charset="0"/>
                            <a:ea typeface="Cambria Math" panose="02040503050406030204" pitchFamily="18" charset="0"/>
                          </a:rPr>
                          <m:t>𝑉</m:t>
                        </m:r>
                      </m:e>
                    </m:rad>
                  </m:oMath>
                </a14:m>
                <a:r>
                  <a:rPr lang="en-US" sz="2200" dirty="0"/>
                  <a:t>. Using the function, a related equation, and a table of values for the function, determine the volume of a jar with a radius of approximately 5 centimeters. </a:t>
                </a:r>
              </a:p>
              <a:p>
                <a:endParaRPr lang="en-US" sz="22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821" t="-1129" r="-1436"/>
                </a:stretch>
              </a:blipFill>
            </p:spPr>
            <p:txBody>
              <a:bodyPr/>
              <a:lstStyle/>
              <a:p>
                <a:r>
                  <a:rPr lang="en-US">
                    <a:noFill/>
                  </a:rPr>
                  <a:t> </a:t>
                </a:r>
              </a:p>
            </p:txBody>
          </p:sp>
        </mc:Fallback>
      </mc:AlternateContent>
    </p:spTree>
    <p:extLst>
      <p:ext uri="{BB962C8B-B14F-4D97-AF65-F5344CB8AC3E}">
        <p14:creationId xmlns:p14="http://schemas.microsoft.com/office/powerpoint/2010/main" val="965998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sz="2200" b="1" dirty="0" smtClean="0"/>
                  <a:t>STEP </a:t>
                </a:r>
                <a:r>
                  <a:rPr lang="en-US" sz="2200" b="1" dirty="0"/>
                  <a:t>1 </a:t>
                </a:r>
                <a:r>
                  <a:rPr lang="en-US" sz="2200" dirty="0"/>
                  <a:t>Write a related equation for the function </a:t>
                </a:r>
                <a:r>
                  <a:rPr lang="en-US" sz="2200" i="1" dirty="0" smtClean="0"/>
                  <a:t>r</a:t>
                </a:r>
                <a:r>
                  <a:rPr lang="en-US" sz="2200" dirty="0" smtClean="0"/>
                  <a:t>(</a:t>
                </a:r>
                <a:r>
                  <a:rPr lang="en-US" sz="2200" i="1" dirty="0" smtClean="0"/>
                  <a:t>V </a:t>
                </a:r>
                <a:r>
                  <a:rPr lang="en-US" sz="2200" dirty="0"/>
                  <a:t>) = 0.115</a:t>
                </a:r>
                <a14:m>
                  <m:oMath xmlns:m="http://schemas.openxmlformats.org/officeDocument/2006/math">
                    <m:rad>
                      <m:radPr>
                        <m:degHide m:val="on"/>
                        <m:ctrlPr>
                          <a:rPr lang="en-US" sz="2200" b="0" i="1" dirty="0" smtClean="0">
                            <a:latin typeface="Cambria Math" panose="02040503050406030204" pitchFamily="18" charset="0"/>
                            <a:ea typeface="Cambria Math" panose="02040503050406030204" pitchFamily="18" charset="0"/>
                          </a:rPr>
                        </m:ctrlPr>
                      </m:radPr>
                      <m:deg/>
                      <m:e>
                        <m:r>
                          <a:rPr lang="en-US" sz="2200" b="0" i="1" dirty="0" smtClean="0">
                            <a:latin typeface="Cambria Math" panose="02040503050406030204" pitchFamily="18" charset="0"/>
                            <a:ea typeface="Cambria Math" panose="02040503050406030204" pitchFamily="18" charset="0"/>
                          </a:rPr>
                          <m:t>𝑉</m:t>
                        </m:r>
                      </m:e>
                    </m:rad>
                  </m:oMath>
                </a14:m>
                <a:r>
                  <a:rPr lang="en-US" sz="2200" dirty="0"/>
                  <a:t>. </a:t>
                </a:r>
                <a:endParaRPr lang="en-US" sz="2200" dirty="0" smtClean="0"/>
              </a:p>
              <a:p>
                <a:endParaRPr lang="en-US" sz="2200" dirty="0"/>
              </a:p>
              <a:p>
                <a:r>
                  <a:rPr lang="en-US" sz="2200" dirty="0" smtClean="0"/>
                  <a:t>5 </a:t>
                </a:r>
                <a:r>
                  <a:rPr lang="en-US" sz="2200" dirty="0"/>
                  <a:t>= 0.115</a:t>
                </a:r>
                <a14:m>
                  <m:oMath xmlns:m="http://schemas.openxmlformats.org/officeDocument/2006/math">
                    <m:rad>
                      <m:radPr>
                        <m:degHide m:val="on"/>
                        <m:ctrlPr>
                          <a:rPr lang="en-US" sz="2200" b="0" i="1" dirty="0" smtClean="0">
                            <a:latin typeface="Cambria Math" panose="02040503050406030204" pitchFamily="18" charset="0"/>
                            <a:ea typeface="Cambria Math" panose="02040503050406030204" pitchFamily="18" charset="0"/>
                          </a:rPr>
                        </m:ctrlPr>
                      </m:radPr>
                      <m:deg/>
                      <m:e>
                        <m:r>
                          <a:rPr lang="en-US" sz="2200" b="0" i="1" dirty="0" smtClean="0">
                            <a:latin typeface="Cambria Math" panose="02040503050406030204" pitchFamily="18" charset="0"/>
                            <a:ea typeface="Cambria Math" panose="02040503050406030204" pitchFamily="18" charset="0"/>
                          </a:rPr>
                          <m:t>𝑉</m:t>
                        </m:r>
                      </m:e>
                    </m:rad>
                  </m:oMath>
                </a14:m>
                <a:endParaRPr lang="en-US" sz="2200" dirty="0"/>
              </a:p>
              <a:p>
                <a:endParaRPr lang="en-US" sz="22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821" t="-1129"/>
                </a:stretch>
              </a:blipFill>
            </p:spPr>
            <p:txBody>
              <a:bodyPr/>
              <a:lstStyle/>
              <a:p>
                <a:r>
                  <a:rPr lang="en-US">
                    <a:noFill/>
                  </a:rPr>
                  <a:t> </a:t>
                </a:r>
              </a:p>
            </p:txBody>
          </p:sp>
        </mc:Fallback>
      </mc:AlternateContent>
    </p:spTree>
    <p:extLst>
      <p:ext uri="{BB962C8B-B14F-4D97-AF65-F5344CB8AC3E}">
        <p14:creationId xmlns:p14="http://schemas.microsoft.com/office/powerpoint/2010/main" val="417676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half" idx="1"/>
              </p:nvPr>
            </p:nvSpPr>
            <p:spPr>
              <a:xfrm>
                <a:off x="2589212" y="2133600"/>
                <a:ext cx="3582988" cy="3777622"/>
              </a:xfrm>
            </p:spPr>
            <p:txBody>
              <a:bodyPr>
                <a:noAutofit/>
              </a:bodyPr>
              <a:lstStyle/>
              <a:p>
                <a:r>
                  <a:rPr lang="en-US" sz="2200" b="1" dirty="0" smtClean="0"/>
                  <a:t>STEP </a:t>
                </a:r>
                <a:r>
                  <a:rPr lang="en-US" sz="2200" b="1" dirty="0"/>
                  <a:t>2 </a:t>
                </a:r>
                <a:r>
                  <a:rPr lang="en-US" sz="2200" dirty="0"/>
                  <a:t>Generate a table of values for the function </a:t>
                </a:r>
                <a:r>
                  <a:rPr lang="en-US" sz="2200" i="1" dirty="0" smtClean="0"/>
                  <a:t>r</a:t>
                </a:r>
                <a:r>
                  <a:rPr lang="en-US" sz="2200" dirty="0" smtClean="0"/>
                  <a:t>(</a:t>
                </a:r>
                <a:r>
                  <a:rPr lang="en-US" sz="2200" i="1" dirty="0" smtClean="0"/>
                  <a:t>V </a:t>
                </a:r>
                <a:r>
                  <a:rPr lang="en-US" sz="2200" dirty="0"/>
                  <a:t>) = 0.115</a:t>
                </a:r>
                <a14:m>
                  <m:oMath xmlns:m="http://schemas.openxmlformats.org/officeDocument/2006/math">
                    <m:rad>
                      <m:radPr>
                        <m:degHide m:val="on"/>
                        <m:ctrlPr>
                          <a:rPr lang="en-US" sz="2200" b="0" i="1" dirty="0" smtClean="0">
                            <a:latin typeface="Cambria Math" panose="02040503050406030204" pitchFamily="18" charset="0"/>
                            <a:ea typeface="Cambria Math" panose="02040503050406030204" pitchFamily="18" charset="0"/>
                          </a:rPr>
                        </m:ctrlPr>
                      </m:radPr>
                      <m:deg/>
                      <m:e>
                        <m:r>
                          <a:rPr lang="en-US" sz="2200" b="0" i="1" dirty="0" smtClean="0">
                            <a:latin typeface="Cambria Math" panose="02040503050406030204" pitchFamily="18" charset="0"/>
                            <a:ea typeface="Cambria Math" panose="02040503050406030204" pitchFamily="18" charset="0"/>
                          </a:rPr>
                          <m:t>𝑉</m:t>
                        </m:r>
                      </m:e>
                    </m:rad>
                  </m:oMath>
                </a14:m>
                <a:r>
                  <a:rPr lang="en-US" sz="2200" b="1" i="1" dirty="0"/>
                  <a:t> </a:t>
                </a:r>
                <a:r>
                  <a:rPr lang="en-US" sz="2200" dirty="0"/>
                  <a:t>using technology. </a:t>
                </a:r>
                <a:endParaRPr lang="en-US" sz="2200" dirty="0" smtClean="0"/>
              </a:p>
              <a:p>
                <a:endParaRPr lang="en-US" sz="2200" dirty="0"/>
              </a:p>
              <a:p>
                <a:r>
                  <a:rPr lang="en-US" sz="2200" dirty="0" smtClean="0"/>
                  <a:t>Remember to change the steps to the graph so that the numbers fit</a:t>
                </a:r>
              </a:p>
              <a:p>
                <a:r>
                  <a:rPr lang="en-US" sz="2200" b="1" dirty="0" smtClean="0"/>
                  <a:t>Menu, 2, 5</a:t>
                </a:r>
              </a:p>
              <a:p>
                <a:endParaRPr lang="en-US" sz="2200" b="1" dirty="0"/>
              </a:p>
              <a:p>
                <a:endParaRPr lang="en-US" sz="2200" dirty="0"/>
              </a:p>
            </p:txBody>
          </p:sp>
        </mc:Choice>
        <mc:Fallback>
          <p:sp>
            <p:nvSpPr>
              <p:cNvPr id="3" name="Content Placeholder 2"/>
              <p:cNvSpPr>
                <a:spLocks noGrp="1" noRot="1" noChangeAspect="1" noMove="1" noResize="1" noEditPoints="1" noAdjustHandles="1" noChangeArrowheads="1" noChangeShapeType="1" noTextEdit="1"/>
              </p:cNvSpPr>
              <p:nvPr>
                <p:ph sz="half" idx="1"/>
              </p:nvPr>
            </p:nvSpPr>
            <p:spPr>
              <a:xfrm>
                <a:off x="2589212" y="2133600"/>
                <a:ext cx="3582988" cy="3777622"/>
              </a:xfrm>
              <a:blipFill>
                <a:blip r:embed="rId2"/>
                <a:stretch>
                  <a:fillRect l="-2041" t="-1129" r="-3401" b="-5323"/>
                </a:stretch>
              </a:blipFill>
            </p:spPr>
            <p:txBody>
              <a:bodyPr/>
              <a:lstStyle/>
              <a:p>
                <a:r>
                  <a:rPr lang="en-US">
                    <a:noFill/>
                  </a:rPr>
                  <a:t> </a:t>
                </a:r>
              </a:p>
            </p:txBody>
          </p:sp>
        </mc:Fallback>
      </mc:AlternateContent>
      <p:pic>
        <p:nvPicPr>
          <p:cNvPr id="5" name="Content Placeholder 4"/>
          <p:cNvPicPr>
            <a:picLocks noGrp="1" noChangeAspect="1"/>
          </p:cNvPicPr>
          <p:nvPr>
            <p:ph sz="half" idx="2"/>
          </p:nvPr>
        </p:nvPicPr>
        <p:blipFill>
          <a:blip r:embed="rId3"/>
          <a:stretch>
            <a:fillRect/>
          </a:stretch>
        </p:blipFill>
        <p:spPr>
          <a:xfrm>
            <a:off x="6477697" y="2133600"/>
            <a:ext cx="5026914" cy="3777622"/>
          </a:xfrm>
          <a:prstGeom prst="rect">
            <a:avLst/>
          </a:prstGeom>
        </p:spPr>
      </p:pic>
    </p:spTree>
    <p:extLst>
      <p:ext uri="{BB962C8B-B14F-4D97-AF65-F5344CB8AC3E}">
        <p14:creationId xmlns:p14="http://schemas.microsoft.com/office/powerpoint/2010/main" val="2362075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half" idx="1"/>
          </p:nvPr>
        </p:nvSpPr>
        <p:spPr>
          <a:xfrm>
            <a:off x="2589212" y="2133600"/>
            <a:ext cx="3651568" cy="3777622"/>
          </a:xfrm>
        </p:spPr>
        <p:txBody>
          <a:bodyPr>
            <a:noAutofit/>
          </a:bodyPr>
          <a:lstStyle/>
          <a:p>
            <a:r>
              <a:rPr lang="en-US" sz="2200" b="1" dirty="0" smtClean="0"/>
              <a:t>STEP </a:t>
            </a:r>
            <a:r>
              <a:rPr lang="en-US" sz="2200" b="1" dirty="0"/>
              <a:t>3 </a:t>
            </a:r>
            <a:r>
              <a:rPr lang="en-US" sz="2200" dirty="0"/>
              <a:t>Since a radius of 5 is between 4.45 and 5.14, generate a new table of input values between 1,500 and 2,000, decreasing the interval of 500 to 100. </a:t>
            </a:r>
          </a:p>
          <a:p>
            <a:endParaRPr lang="en-US" sz="2200" dirty="0"/>
          </a:p>
        </p:txBody>
      </p:sp>
      <p:pic>
        <p:nvPicPr>
          <p:cNvPr id="5" name="Content Placeholder 4"/>
          <p:cNvPicPr>
            <a:picLocks noGrp="1" noChangeAspect="1"/>
          </p:cNvPicPr>
          <p:nvPr>
            <p:ph sz="half" idx="2"/>
          </p:nvPr>
        </p:nvPicPr>
        <p:blipFill>
          <a:blip r:embed="rId2"/>
          <a:stretch>
            <a:fillRect/>
          </a:stretch>
        </p:blipFill>
        <p:spPr>
          <a:xfrm>
            <a:off x="6476940" y="2133600"/>
            <a:ext cx="5027671" cy="3752215"/>
          </a:xfrm>
          <a:prstGeom prst="rect">
            <a:avLst/>
          </a:prstGeom>
        </p:spPr>
      </p:pic>
    </p:spTree>
    <p:extLst>
      <p:ext uri="{BB962C8B-B14F-4D97-AF65-F5344CB8AC3E}">
        <p14:creationId xmlns:p14="http://schemas.microsoft.com/office/powerpoint/2010/main" val="1854017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a:bodyPr>
          <a:lstStyle/>
          <a:p>
            <a:r>
              <a:rPr lang="en-US" sz="2200" b="1" dirty="0" smtClean="0"/>
              <a:t>STEP </a:t>
            </a:r>
            <a:r>
              <a:rPr lang="en-US" sz="2200" b="1" dirty="0"/>
              <a:t>4 </a:t>
            </a:r>
            <a:r>
              <a:rPr lang="en-US" sz="2200" dirty="0"/>
              <a:t>Interpret the values in the table. </a:t>
            </a:r>
            <a:endParaRPr lang="en-US" sz="2200" dirty="0" smtClean="0"/>
          </a:p>
          <a:p>
            <a:r>
              <a:rPr lang="en-US" sz="2200" dirty="0" smtClean="0"/>
              <a:t>For </a:t>
            </a:r>
            <a:r>
              <a:rPr lang="en-US" sz="2200" dirty="0"/>
              <a:t>the function value of 5.01, there is an input value of 1900. A jar with a radius of 5 centimeters will have a volume of approximately 1,900 cubic centimeters. </a:t>
            </a:r>
          </a:p>
          <a:p>
            <a:endParaRPr lang="en-US" sz="2200" dirty="0"/>
          </a:p>
        </p:txBody>
      </p:sp>
    </p:spTree>
    <p:extLst>
      <p:ext uri="{BB962C8B-B14F-4D97-AF65-F5344CB8AC3E}">
        <p14:creationId xmlns:p14="http://schemas.microsoft.com/office/powerpoint/2010/main" val="2976210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Equations Related To Square Root Functions</a:t>
            </a:r>
            <a:endParaRPr lang="en-US" dirty="0"/>
          </a:p>
        </p:txBody>
      </p:sp>
      <p:sp>
        <p:nvSpPr>
          <p:cNvPr id="3" name="Content Placeholder 2"/>
          <p:cNvSpPr>
            <a:spLocks noGrp="1"/>
          </p:cNvSpPr>
          <p:nvPr>
            <p:ph idx="1"/>
          </p:nvPr>
        </p:nvSpPr>
        <p:spPr/>
        <p:txBody>
          <a:bodyPr>
            <a:normAutofit/>
          </a:bodyPr>
          <a:lstStyle/>
          <a:p>
            <a:r>
              <a:rPr lang="en-US" sz="2200" dirty="0" smtClean="0"/>
              <a:t>A square </a:t>
            </a:r>
            <a:r>
              <a:rPr lang="en-US" sz="2200" dirty="0"/>
              <a:t>root function is the inverse of a quadratic function. In order for the square root relationship to be a function, there is a domain restriction on the related quadratic function that results in a range restriction for the square root function. </a:t>
            </a:r>
            <a:endParaRPr lang="en-US" sz="2200" dirty="0" smtClean="0"/>
          </a:p>
          <a:p>
            <a:r>
              <a:rPr lang="en-US" sz="2200" dirty="0" smtClean="0"/>
              <a:t>An </a:t>
            </a:r>
            <a:r>
              <a:rPr lang="en-US" sz="2200" dirty="0"/>
              <a:t>equation that is related to a given function, f(x), is one in which the value of the dependent variable is known and you need to determine the value(s) of the independent variable that generates it. For a square root function, there will only be one pair of values for which this is true. </a:t>
            </a:r>
          </a:p>
          <a:p>
            <a:endParaRPr lang="en-US" sz="2200" dirty="0"/>
          </a:p>
        </p:txBody>
      </p:sp>
    </p:spTree>
    <p:extLst>
      <p:ext uri="{BB962C8B-B14F-4D97-AF65-F5344CB8AC3E}">
        <p14:creationId xmlns:p14="http://schemas.microsoft.com/office/powerpoint/2010/main" val="1282577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Equations Related To Square Root Functions</a:t>
            </a:r>
            <a:endParaRPr lang="en-US" dirty="0"/>
          </a:p>
        </p:txBody>
      </p:sp>
      <p:sp>
        <p:nvSpPr>
          <p:cNvPr id="3" name="Content Placeholder 2"/>
          <p:cNvSpPr>
            <a:spLocks noGrp="1"/>
          </p:cNvSpPr>
          <p:nvPr>
            <p:ph idx="1"/>
          </p:nvPr>
        </p:nvSpPr>
        <p:spPr/>
        <p:txBody>
          <a:bodyPr>
            <a:normAutofit/>
          </a:bodyPr>
          <a:lstStyle/>
          <a:p>
            <a:r>
              <a:rPr lang="en-US" sz="2200" dirty="0" smtClean="0"/>
              <a:t>Graphically</a:t>
            </a:r>
            <a:r>
              <a:rPr lang="en-US" sz="2200" dirty="0"/>
              <a:t>, locate a point on the graph of </a:t>
            </a:r>
            <a:r>
              <a:rPr lang="en-US" sz="2200" dirty="0" smtClean="0"/>
              <a:t>f(x</a:t>
            </a:r>
            <a:r>
              <a:rPr lang="en-US" sz="2200" dirty="0"/>
              <a:t>) that has a y-coordinate equal to the given function value. The x-coordinate of this point is the x-value paired with that function value. This x-value is the solution to the equation. </a:t>
            </a:r>
          </a:p>
          <a:p>
            <a:endParaRPr lang="en-US" sz="2200" dirty="0"/>
          </a:p>
        </p:txBody>
      </p:sp>
    </p:spTree>
    <p:extLst>
      <p:ext uri="{BB962C8B-B14F-4D97-AF65-F5344CB8AC3E}">
        <p14:creationId xmlns:p14="http://schemas.microsoft.com/office/powerpoint/2010/main" val="2799165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Equations Related To Square Root Functions</a:t>
            </a:r>
            <a:endParaRPr lang="en-US" dirty="0"/>
          </a:p>
        </p:txBody>
      </p:sp>
      <p:sp>
        <p:nvSpPr>
          <p:cNvPr id="3" name="Content Placeholder 2"/>
          <p:cNvSpPr>
            <a:spLocks noGrp="1"/>
          </p:cNvSpPr>
          <p:nvPr>
            <p:ph idx="1"/>
          </p:nvPr>
        </p:nvSpPr>
        <p:spPr/>
        <p:txBody>
          <a:bodyPr>
            <a:normAutofit/>
          </a:bodyPr>
          <a:lstStyle/>
          <a:p>
            <a:r>
              <a:rPr lang="en-US" sz="2200" dirty="0" err="1" smtClean="0"/>
              <a:t>Tabularly</a:t>
            </a:r>
            <a:r>
              <a:rPr lang="en-US" sz="2200" dirty="0"/>
              <a:t>, locate the function value in the dependent variable column or row. The value in the independent variable column or row associated with this function value is the solution to the equation. </a:t>
            </a:r>
          </a:p>
          <a:p>
            <a:endParaRPr lang="en-US" sz="2200" dirty="0"/>
          </a:p>
        </p:txBody>
      </p:sp>
    </p:spTree>
    <p:extLst>
      <p:ext uri="{BB962C8B-B14F-4D97-AF65-F5344CB8AC3E}">
        <p14:creationId xmlns:p14="http://schemas.microsoft.com/office/powerpoint/2010/main" val="3112403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sz="2200" dirty="0" smtClean="0"/>
                  <a:t>An </a:t>
                </a:r>
                <a:r>
                  <a:rPr lang="en-US" sz="2200" dirty="0"/>
                  <a:t>artist makes mosaics with tiles for kitchens and bathrooms. In one kitchen, she needs to cover the wall area behind a stove 40 inches wide with a square mosaic. The </a:t>
                </a:r>
                <a:r>
                  <a:rPr lang="en-US" sz="2200" dirty="0" smtClean="0"/>
                  <a:t>pattern </a:t>
                </a:r>
                <a:r>
                  <a:rPr lang="en-US" sz="2200" dirty="0"/>
                  <a:t>will consist of 1-inch square tiles and the frame will be 2 inches wide all around the mosaic. How many tiles will it take to make the correct size mosaic for the stove’s width? She can use the function </a:t>
                </a:r>
                <a:r>
                  <a:rPr lang="en-US" sz="2200" i="1" dirty="0"/>
                  <a:t>s</a:t>
                </a:r>
                <a:r>
                  <a:rPr lang="en-US" sz="2200" dirty="0"/>
                  <a:t>(</a:t>
                </a:r>
                <a:r>
                  <a:rPr lang="en-US" sz="2200" i="1" dirty="0"/>
                  <a:t>A</a:t>
                </a:r>
                <a:r>
                  <a:rPr lang="en-US" sz="2200" dirty="0"/>
                  <a:t>) = </a:t>
                </a:r>
                <a14:m>
                  <m:oMath xmlns:m="http://schemas.openxmlformats.org/officeDocument/2006/math">
                    <m:rad>
                      <m:radPr>
                        <m:degHide m:val="on"/>
                        <m:ctrlPr>
                          <a:rPr lang="en-US" sz="2200" b="0" i="1" smtClean="0">
                            <a:latin typeface="Cambria Math" panose="02040503050406030204" pitchFamily="18" charset="0"/>
                            <a:ea typeface="Cambria Math" panose="02040503050406030204" pitchFamily="18" charset="0"/>
                          </a:rPr>
                        </m:ctrlPr>
                      </m:radPr>
                      <m:deg/>
                      <m:e>
                        <m:r>
                          <a:rPr lang="en-US" sz="2200" b="0" i="1" smtClean="0">
                            <a:latin typeface="Cambria Math" panose="02040503050406030204" pitchFamily="18" charset="0"/>
                            <a:ea typeface="Cambria Math" panose="02040503050406030204" pitchFamily="18" charset="0"/>
                          </a:rPr>
                          <m:t>𝐴</m:t>
                        </m:r>
                      </m:e>
                    </m:rad>
                  </m:oMath>
                </a14:m>
                <a:r>
                  <a:rPr lang="en-US" sz="2200" i="1" dirty="0"/>
                  <a:t> </a:t>
                </a:r>
                <a:r>
                  <a:rPr lang="en-US" sz="2200" dirty="0"/>
                  <a:t>+ 4, where s is the total side length of the mosaic including the frame and </a:t>
                </a:r>
                <a:r>
                  <a:rPr lang="en-US" sz="2200" i="1" dirty="0"/>
                  <a:t>A </a:t>
                </a:r>
                <a:r>
                  <a:rPr lang="en-US" sz="2200" dirty="0"/>
                  <a:t>is the area of the mosaic itself, to determine how many tiles the </a:t>
                </a:r>
                <a:r>
                  <a:rPr lang="en-US" sz="2200" dirty="0" smtClean="0"/>
                  <a:t>pattern </a:t>
                </a:r>
                <a:r>
                  <a:rPr lang="en-US" sz="2200" dirty="0"/>
                  <a:t>will take. </a:t>
                </a:r>
                <a:endParaRPr lang="en-US" sz="2200" dirty="0" smtClean="0"/>
              </a:p>
              <a:p>
                <a:endParaRPr lang="en-US" sz="2200" b="0" dirty="0" smtClean="0">
                  <a:ea typeface="Cambria Math" panose="02040503050406030204" pitchFamily="18" charset="0"/>
                </a:endParaRPr>
              </a:p>
              <a:p>
                <a:endParaRPr lang="en-US" sz="2200" dirty="0"/>
              </a:p>
              <a:p>
                <a:endParaRPr lang="en-US" sz="22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821" t="-1129" r="-479"/>
                </a:stretch>
              </a:blipFill>
            </p:spPr>
            <p:txBody>
              <a:bodyPr/>
              <a:lstStyle/>
              <a:p>
                <a:r>
                  <a:rPr lang="en-US">
                    <a:noFill/>
                  </a:rPr>
                  <a:t> </a:t>
                </a:r>
              </a:p>
            </p:txBody>
          </p:sp>
        </mc:Fallback>
      </mc:AlternateContent>
    </p:spTree>
    <p:extLst>
      <p:ext uri="{BB962C8B-B14F-4D97-AF65-F5344CB8AC3E}">
        <p14:creationId xmlns:p14="http://schemas.microsoft.com/office/powerpoint/2010/main" val="2754145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half" idx="1"/>
              </p:nvPr>
            </p:nvSpPr>
            <p:spPr>
              <a:xfrm>
                <a:off x="2589212" y="2133600"/>
                <a:ext cx="3171508" cy="3777622"/>
              </a:xfrm>
            </p:spPr>
            <p:txBody>
              <a:bodyPr>
                <a:normAutofit/>
              </a:bodyPr>
              <a:lstStyle/>
              <a:p>
                <a:r>
                  <a:rPr lang="en-US" sz="2200" b="1" dirty="0" smtClean="0"/>
                  <a:t>STEP </a:t>
                </a:r>
                <a:r>
                  <a:rPr lang="en-US" sz="2200" b="1" dirty="0"/>
                  <a:t>1 </a:t>
                </a:r>
                <a:r>
                  <a:rPr lang="en-US" sz="2200" dirty="0"/>
                  <a:t>Graph the function s(A) = </a:t>
                </a:r>
                <a14:m>
                  <m:oMath xmlns:m="http://schemas.openxmlformats.org/officeDocument/2006/math">
                    <m:rad>
                      <m:radPr>
                        <m:degHide m:val="on"/>
                        <m:ctrlPr>
                          <a:rPr lang="en-US" sz="2200" b="0" i="1" smtClean="0">
                            <a:latin typeface="Cambria Math" panose="02040503050406030204" pitchFamily="18" charset="0"/>
                            <a:ea typeface="Cambria Math" panose="02040503050406030204" pitchFamily="18" charset="0"/>
                          </a:rPr>
                        </m:ctrlPr>
                      </m:radPr>
                      <m:deg/>
                      <m:e>
                        <m:r>
                          <a:rPr lang="en-US" sz="2200" b="0" i="1" smtClean="0">
                            <a:latin typeface="Cambria Math" panose="02040503050406030204" pitchFamily="18" charset="0"/>
                            <a:ea typeface="Cambria Math" panose="02040503050406030204" pitchFamily="18" charset="0"/>
                          </a:rPr>
                          <m:t>𝐴</m:t>
                        </m:r>
                      </m:e>
                    </m:rad>
                  </m:oMath>
                </a14:m>
                <a:r>
                  <a:rPr lang="en-US" sz="2200" dirty="0"/>
                  <a:t> + 4. </a:t>
                </a:r>
                <a:endParaRPr lang="en-US" sz="2200" dirty="0" smtClean="0"/>
              </a:p>
              <a:p>
                <a:endParaRPr lang="en-US" sz="2200" dirty="0"/>
              </a:p>
              <a:p>
                <a:r>
                  <a:rPr lang="en-US" sz="2200" dirty="0" smtClean="0"/>
                  <a:t>Menu, 4, A to fit graph to window</a:t>
                </a:r>
                <a:endParaRPr lang="en-US" sz="2200" dirty="0"/>
              </a:p>
              <a:p>
                <a:endParaRPr lang="en-US" sz="2200" dirty="0"/>
              </a:p>
            </p:txBody>
          </p:sp>
        </mc:Choice>
        <mc:Fallback>
          <p:sp>
            <p:nvSpPr>
              <p:cNvPr id="3" name="Content Placeholder 2"/>
              <p:cNvSpPr>
                <a:spLocks noGrp="1" noRot="1" noChangeAspect="1" noMove="1" noResize="1" noEditPoints="1" noAdjustHandles="1" noChangeArrowheads="1" noChangeShapeType="1" noTextEdit="1"/>
              </p:cNvSpPr>
              <p:nvPr>
                <p:ph sz="half" idx="1"/>
              </p:nvPr>
            </p:nvSpPr>
            <p:spPr>
              <a:xfrm>
                <a:off x="2589212" y="2133600"/>
                <a:ext cx="3171508" cy="3777622"/>
              </a:xfrm>
              <a:blipFill>
                <a:blip r:embed="rId2"/>
                <a:stretch>
                  <a:fillRect l="-2308" t="-1129"/>
                </a:stretch>
              </a:blipFill>
            </p:spPr>
            <p:txBody>
              <a:bodyPr/>
              <a:lstStyle/>
              <a:p>
                <a:r>
                  <a:rPr lang="en-US">
                    <a:noFill/>
                  </a:rPr>
                  <a:t> </a:t>
                </a:r>
              </a:p>
            </p:txBody>
          </p:sp>
        </mc:Fallback>
      </mc:AlternateContent>
      <p:pic>
        <p:nvPicPr>
          <p:cNvPr id="5" name="Content Placeholder 4"/>
          <p:cNvPicPr>
            <a:picLocks noGrp="1" noChangeAspect="1"/>
          </p:cNvPicPr>
          <p:nvPr>
            <p:ph sz="half" idx="2"/>
          </p:nvPr>
        </p:nvPicPr>
        <p:blipFill>
          <a:blip r:embed="rId3"/>
          <a:stretch>
            <a:fillRect/>
          </a:stretch>
        </p:blipFill>
        <p:spPr>
          <a:xfrm>
            <a:off x="6440031" y="2133600"/>
            <a:ext cx="5064580" cy="3843655"/>
          </a:xfrm>
          <a:prstGeom prst="rect">
            <a:avLst/>
          </a:prstGeom>
        </p:spPr>
      </p:pic>
    </p:spTree>
    <p:extLst>
      <p:ext uri="{BB962C8B-B14F-4D97-AF65-F5344CB8AC3E}">
        <p14:creationId xmlns:p14="http://schemas.microsoft.com/office/powerpoint/2010/main" val="528412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sz="2200" b="1" dirty="0" smtClean="0"/>
                  <a:t>STEP </a:t>
                </a:r>
                <a:r>
                  <a:rPr lang="en-US" sz="2200" b="1" dirty="0"/>
                  <a:t>2 </a:t>
                </a:r>
                <a:r>
                  <a:rPr lang="en-US" sz="2200" dirty="0"/>
                  <a:t>Write an equation related to the function with the required side length, </a:t>
                </a:r>
                <a:r>
                  <a:rPr lang="en-US" sz="2200" i="1" dirty="0"/>
                  <a:t>s</a:t>
                </a:r>
                <a:r>
                  <a:rPr lang="en-US" sz="2200" dirty="0"/>
                  <a:t>, of 40 inches. </a:t>
                </a:r>
                <a:endParaRPr lang="en-US" sz="2200" dirty="0" smtClean="0"/>
              </a:p>
              <a:p>
                <a:endParaRPr lang="en-US" sz="2200" dirty="0"/>
              </a:p>
              <a:p>
                <a:r>
                  <a:rPr lang="en-US" sz="2200" dirty="0" smtClean="0"/>
                  <a:t>40 </a:t>
                </a:r>
                <a:r>
                  <a:rPr lang="en-US" sz="2200" dirty="0"/>
                  <a:t>= </a:t>
                </a:r>
                <a14:m>
                  <m:oMath xmlns:m="http://schemas.openxmlformats.org/officeDocument/2006/math">
                    <m:rad>
                      <m:radPr>
                        <m:degHide m:val="on"/>
                        <m:ctrlPr>
                          <a:rPr lang="en-US" sz="2200" b="0" i="1" smtClean="0">
                            <a:latin typeface="Cambria Math" panose="02040503050406030204" pitchFamily="18" charset="0"/>
                            <a:ea typeface="Cambria Math" panose="02040503050406030204" pitchFamily="18" charset="0"/>
                          </a:rPr>
                        </m:ctrlPr>
                      </m:radPr>
                      <m:deg/>
                      <m:e>
                        <m:r>
                          <a:rPr lang="en-US" sz="2200" b="0" i="1" smtClean="0">
                            <a:latin typeface="Cambria Math" panose="02040503050406030204" pitchFamily="18" charset="0"/>
                            <a:ea typeface="Cambria Math" panose="02040503050406030204" pitchFamily="18" charset="0"/>
                          </a:rPr>
                          <m:t>𝐴</m:t>
                        </m:r>
                      </m:e>
                    </m:rad>
                  </m:oMath>
                </a14:m>
                <a:r>
                  <a:rPr lang="en-US" sz="2200" i="1" dirty="0"/>
                  <a:t> </a:t>
                </a:r>
                <a:r>
                  <a:rPr lang="en-US" sz="2200" dirty="0"/>
                  <a:t>+ 4 </a:t>
                </a:r>
                <a:endParaRPr lang="en-US" sz="2200" dirty="0" smtClean="0"/>
              </a:p>
              <a:p>
                <a:endParaRPr lang="en-US" sz="22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821" t="-1129"/>
                </a:stretch>
              </a:blipFill>
            </p:spPr>
            <p:txBody>
              <a:bodyPr/>
              <a:lstStyle/>
              <a:p>
                <a:r>
                  <a:rPr lang="en-US">
                    <a:noFill/>
                  </a:rPr>
                  <a:t> </a:t>
                </a:r>
              </a:p>
            </p:txBody>
          </p:sp>
        </mc:Fallback>
      </mc:AlternateContent>
    </p:spTree>
    <p:extLst>
      <p:ext uri="{BB962C8B-B14F-4D97-AF65-F5344CB8AC3E}">
        <p14:creationId xmlns:p14="http://schemas.microsoft.com/office/powerpoint/2010/main" val="2416045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4" name="Content Placeholder 3"/>
          <p:cNvSpPr>
            <a:spLocks noGrp="1"/>
          </p:cNvSpPr>
          <p:nvPr>
            <p:ph sz="half" idx="1"/>
          </p:nvPr>
        </p:nvSpPr>
        <p:spPr>
          <a:xfrm>
            <a:off x="2589212" y="2133600"/>
            <a:ext cx="4383088" cy="3777622"/>
          </a:xfrm>
        </p:spPr>
        <p:txBody>
          <a:bodyPr>
            <a:noAutofit/>
          </a:bodyPr>
          <a:lstStyle/>
          <a:p>
            <a:r>
              <a:rPr lang="en-US" sz="2200" b="1" dirty="0" smtClean="0"/>
              <a:t>STEP </a:t>
            </a:r>
            <a:r>
              <a:rPr lang="en-US" sz="2200" b="1" dirty="0"/>
              <a:t>3 </a:t>
            </a:r>
            <a:r>
              <a:rPr lang="en-US" sz="2200" dirty="0"/>
              <a:t>Graph y</a:t>
            </a:r>
            <a:r>
              <a:rPr lang="en-US" sz="2200" b="1" i="1" dirty="0"/>
              <a:t> </a:t>
            </a:r>
            <a:r>
              <a:rPr lang="en-US" sz="2200" dirty="0"/>
              <a:t>= 40 on the same grid with the function and use the coordinates of the intersection point to answer the question, “How many tiles will the pattern take</a:t>
            </a:r>
            <a:r>
              <a:rPr lang="en-US" sz="2200" dirty="0" smtClean="0"/>
              <a:t>?”</a:t>
            </a:r>
          </a:p>
          <a:p>
            <a:endParaRPr lang="en-US" sz="2200" dirty="0"/>
          </a:p>
          <a:p>
            <a:r>
              <a:rPr lang="en-US" sz="2200" dirty="0" smtClean="0"/>
              <a:t>Make sure to change the window to see the new graph </a:t>
            </a:r>
            <a:endParaRPr lang="en-US" sz="2200" dirty="0"/>
          </a:p>
          <a:p>
            <a:endParaRPr lang="en-US" sz="2200" dirty="0"/>
          </a:p>
        </p:txBody>
      </p:sp>
      <p:pic>
        <p:nvPicPr>
          <p:cNvPr id="12" name="Content Placeholder 11"/>
          <p:cNvPicPr>
            <a:picLocks noGrp="1" noChangeAspect="1"/>
          </p:cNvPicPr>
          <p:nvPr>
            <p:ph sz="half" idx="2"/>
          </p:nvPr>
        </p:nvPicPr>
        <p:blipFill>
          <a:blip r:embed="rId2"/>
          <a:stretch>
            <a:fillRect/>
          </a:stretch>
        </p:blipFill>
        <p:spPr>
          <a:xfrm>
            <a:off x="7298851" y="2133601"/>
            <a:ext cx="4205760" cy="3169920"/>
          </a:xfrm>
          <a:prstGeom prst="rect">
            <a:avLst/>
          </a:prstGeom>
        </p:spPr>
      </p:pic>
    </p:spTree>
    <p:extLst>
      <p:ext uri="{BB962C8B-B14F-4D97-AF65-F5344CB8AC3E}">
        <p14:creationId xmlns:p14="http://schemas.microsoft.com/office/powerpoint/2010/main" val="1231565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a:bodyPr>
          <a:lstStyle/>
          <a:p>
            <a:r>
              <a:rPr lang="en-US" sz="2200" dirty="0" smtClean="0"/>
              <a:t>The </a:t>
            </a:r>
            <a:r>
              <a:rPr lang="en-US" sz="2200" dirty="0"/>
              <a:t>intersection point is (1296, 40). So the artist will use 1,296 tiles to make the </a:t>
            </a:r>
            <a:r>
              <a:rPr lang="en-US" sz="2200" dirty="0" smtClean="0"/>
              <a:t>pattern</a:t>
            </a:r>
            <a:r>
              <a:rPr lang="en-US" sz="2200" dirty="0"/>
              <a:t>. </a:t>
            </a:r>
          </a:p>
        </p:txBody>
      </p:sp>
    </p:spTree>
    <p:extLst>
      <p:ext uri="{BB962C8B-B14F-4D97-AF65-F5344CB8AC3E}">
        <p14:creationId xmlns:p14="http://schemas.microsoft.com/office/powerpoint/2010/main" val="157204691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118</TotalTime>
  <Words>559</Words>
  <Application>Microsoft Office PowerPoint</Application>
  <PresentationFormat>Widescreen</PresentationFormat>
  <Paragraphs>42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Cambria Math</vt:lpstr>
      <vt:lpstr>Century Gothic</vt:lpstr>
      <vt:lpstr>Wingdings 3</vt:lpstr>
      <vt:lpstr>Wisp</vt:lpstr>
      <vt:lpstr>Solving Equations Related To Square Root Functions</vt:lpstr>
      <vt:lpstr>Solving Equations Related To Square Root Functions</vt:lpstr>
      <vt:lpstr>Solving Equations Related To Square Root Functions</vt:lpstr>
      <vt:lpstr>Solving Equations Related To Square Root Functions</vt:lpstr>
      <vt:lpstr>Examples</vt:lpstr>
      <vt:lpstr>Examples</vt:lpstr>
      <vt:lpstr>Examples</vt:lpstr>
      <vt:lpstr>Examples</vt:lpstr>
      <vt:lpstr>Examples</vt:lpstr>
      <vt:lpstr>Examples</vt:lpstr>
      <vt:lpstr>Examples</vt:lpstr>
      <vt:lpstr>Examples</vt:lpstr>
      <vt:lpstr>Examples</vt:lpstr>
      <vt:lpstr>Examples</vt:lpstr>
    </vt:vector>
  </TitlesOfParts>
  <Company>AISD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Solving Equations Related To Square Root Functions</dc:title>
  <dc:creator>CALVIN BOYKIN</dc:creator>
  <cp:lastModifiedBy>CALVIN BOYKIN</cp:lastModifiedBy>
  <cp:revision>5</cp:revision>
  <dcterms:created xsi:type="dcterms:W3CDTF">2020-04-22T18:19:01Z</dcterms:created>
  <dcterms:modified xsi:type="dcterms:W3CDTF">2020-04-22T20:17:45Z</dcterms:modified>
</cp:coreProperties>
</file>