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78" r:id="rId16"/>
    <p:sldId id="279" r:id="rId17"/>
    <p:sldId id="28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5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206746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9DE48D6-BA30-42B6-9436-E9AC49EEB00A}"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2404394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121654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1822044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1619091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3599230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551215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2246978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308618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195652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DE48D6-BA30-42B6-9436-E9AC49EEB00A}"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48135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DE48D6-BA30-42B6-9436-E9AC49EEB00A}"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409139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DE48D6-BA30-42B6-9436-E9AC49EEB00A}"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400136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DE48D6-BA30-42B6-9436-E9AC49EEB00A}"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23518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E48D6-BA30-42B6-9436-E9AC49EEB00A}"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17219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9DE48D6-BA30-42B6-9436-E9AC49EEB00A}"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343925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9DE48D6-BA30-42B6-9436-E9AC49EEB00A}"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C40EE-437C-4E43-876B-FDD8764B5755}" type="slidenum">
              <a:rPr lang="en-US" smtClean="0"/>
              <a:t>‹#›</a:t>
            </a:fld>
            <a:endParaRPr lang="en-US"/>
          </a:p>
        </p:txBody>
      </p:sp>
    </p:spTree>
    <p:extLst>
      <p:ext uri="{BB962C8B-B14F-4D97-AF65-F5344CB8AC3E}">
        <p14:creationId xmlns:p14="http://schemas.microsoft.com/office/powerpoint/2010/main" val="280077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9DE48D6-BA30-42B6-9436-E9AC49EEB00A}" type="datetimeFigureOut">
              <a:rPr lang="en-US" smtClean="0"/>
              <a:t>4/18/2020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9C40EE-437C-4E43-876B-FDD8764B5755}" type="slidenum">
              <a:rPr lang="en-US" smtClean="0"/>
              <a:t>‹#›</a:t>
            </a:fld>
            <a:endParaRPr lang="en-US"/>
          </a:p>
        </p:txBody>
      </p:sp>
    </p:spTree>
    <p:extLst>
      <p:ext uri="{BB962C8B-B14F-4D97-AF65-F5344CB8AC3E}">
        <p14:creationId xmlns:p14="http://schemas.microsoft.com/office/powerpoint/2010/main" val="1159748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Solving Equations Related To Exponential Functions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84003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Step 4</a:t>
            </a:r>
            <a:r>
              <a:rPr lang="en-US" dirty="0" smtClean="0"/>
              <a:t>   Interpret the intersection point in terms of the situation</a:t>
            </a:r>
          </a:p>
          <a:p>
            <a:endParaRPr lang="en-US" b="1" dirty="0" smtClean="0"/>
          </a:p>
          <a:p>
            <a:r>
              <a:rPr lang="en-US" dirty="0" smtClean="0"/>
              <a:t>A </a:t>
            </a:r>
            <a:r>
              <a:rPr lang="en-US" dirty="0"/>
              <a:t>value of </a:t>
            </a:r>
            <a:r>
              <a:rPr lang="en-US" i="1" dirty="0"/>
              <a:t>x </a:t>
            </a:r>
            <a:r>
              <a:rPr lang="en-US" dirty="0"/>
              <a:t>= 7.753 means that the model predicts that there are 350 documented species extinctions in the year 1600 + 7.753(50) = 1987.65. </a:t>
            </a:r>
            <a:r>
              <a:rPr lang="en-US" dirty="0" smtClean="0"/>
              <a:t>Convert </a:t>
            </a:r>
            <a:r>
              <a:rPr lang="en-US" dirty="0"/>
              <a:t>0.65 years to months: 0.65(12) = 7.8 or approximately 8 months. </a:t>
            </a:r>
            <a:endParaRPr lang="en-US" dirty="0" smtClean="0"/>
          </a:p>
          <a:p>
            <a:r>
              <a:rPr lang="en-US" dirty="0" smtClean="0"/>
              <a:t>The </a:t>
            </a:r>
            <a:r>
              <a:rPr lang="en-US" dirty="0"/>
              <a:t>equation 350 = 8(1.628)</a:t>
            </a:r>
            <a:r>
              <a:rPr lang="en-US" i="1" dirty="0"/>
              <a:t>x </a:t>
            </a:r>
            <a:r>
              <a:rPr lang="en-US" dirty="0"/>
              <a:t>will yield the year in which the model predicts there will be 350 documented species extinctions. The model </a:t>
            </a:r>
            <a:r>
              <a:rPr lang="en-US" i="1" dirty="0"/>
              <a:t>h</a:t>
            </a:r>
            <a:r>
              <a:rPr lang="en-US" dirty="0"/>
              <a:t>(</a:t>
            </a:r>
            <a:r>
              <a:rPr lang="en-US" i="1" dirty="0"/>
              <a:t>x</a:t>
            </a:r>
            <a:r>
              <a:rPr lang="en-US" dirty="0"/>
              <a:t>) predicts that there are 350 documented species extinctions in August of 1987. </a:t>
            </a:r>
          </a:p>
          <a:p>
            <a:endParaRPr lang="en-US" dirty="0"/>
          </a:p>
        </p:txBody>
      </p:sp>
    </p:spTree>
    <p:extLst>
      <p:ext uri="{BB962C8B-B14F-4D97-AF65-F5344CB8AC3E}">
        <p14:creationId xmlns:p14="http://schemas.microsoft.com/office/powerpoint/2010/main" val="329617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1484311" y="2095499"/>
            <a:ext cx="10018713" cy="3124201"/>
          </a:xfrm>
        </p:spPr>
        <p:txBody>
          <a:bodyPr/>
          <a:lstStyle/>
          <a:p>
            <a:r>
              <a:rPr lang="en-US" dirty="0" smtClean="0"/>
              <a:t>Before </a:t>
            </a:r>
            <a:r>
              <a:rPr lang="en-US" dirty="0"/>
              <a:t>World War II, Sri Lanka had a public health crisis due to a large population of mosquitos that caused malaria outbreaks, increasing human death rates. After 1945, insect repellents were widely used that controlled the mosquito population, and the human death rate in Sri Lanka dropped by about 8.4% annually. The function </a:t>
            </a:r>
            <a:r>
              <a:rPr lang="en-US" i="1" dirty="0"/>
              <a:t>p</a:t>
            </a:r>
            <a:r>
              <a:rPr lang="en-US" dirty="0"/>
              <a:t>(</a:t>
            </a:r>
            <a:r>
              <a:rPr lang="en-US" i="1" dirty="0"/>
              <a:t>x</a:t>
            </a:r>
            <a:r>
              <a:rPr lang="en-US" dirty="0"/>
              <a:t>) = 22(0.916)</a:t>
            </a:r>
            <a:r>
              <a:rPr lang="en-US" i="1" baseline="30000" dirty="0"/>
              <a:t>x</a:t>
            </a:r>
            <a:r>
              <a:rPr lang="en-US" i="1" dirty="0"/>
              <a:t> </a:t>
            </a:r>
            <a:r>
              <a:rPr lang="en-US" dirty="0"/>
              <a:t>represents the death rate in number of deaths per 1,000 people in the population of Sri Lanka, where </a:t>
            </a:r>
            <a:r>
              <a:rPr lang="en-US" i="1" dirty="0"/>
              <a:t>x </a:t>
            </a:r>
            <a:r>
              <a:rPr lang="en-US" dirty="0"/>
              <a:t>represents the time since 1945 in years. </a:t>
            </a:r>
          </a:p>
          <a:p>
            <a:endParaRPr lang="en-US" dirty="0"/>
          </a:p>
        </p:txBody>
      </p:sp>
      <p:pic>
        <p:nvPicPr>
          <p:cNvPr id="4" name="Picture 3"/>
          <p:cNvPicPr>
            <a:picLocks noChangeAspect="1"/>
          </p:cNvPicPr>
          <p:nvPr/>
        </p:nvPicPr>
        <p:blipFill>
          <a:blip r:embed="rId2"/>
          <a:stretch>
            <a:fillRect/>
          </a:stretch>
        </p:blipFill>
        <p:spPr>
          <a:xfrm>
            <a:off x="1309687" y="5082540"/>
            <a:ext cx="9572625" cy="1447800"/>
          </a:xfrm>
          <a:prstGeom prst="rect">
            <a:avLst/>
          </a:prstGeom>
        </p:spPr>
      </p:pic>
    </p:spTree>
    <p:extLst>
      <p:ext uri="{BB962C8B-B14F-4D97-AF65-F5344CB8AC3E}">
        <p14:creationId xmlns:p14="http://schemas.microsoft.com/office/powerpoint/2010/main" val="2203492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The </a:t>
            </a:r>
            <a:r>
              <a:rPr lang="en-US" dirty="0"/>
              <a:t>death rate in Sierra Leone, an African nation battling a recent outbreak of the Ebola virus, is approximately 11 people per 1,000. In what year did Sri Lanka have this same death rate? Write an equation related to </a:t>
            </a:r>
            <a:r>
              <a:rPr lang="en-US" i="1" dirty="0"/>
              <a:t>p</a:t>
            </a:r>
            <a:r>
              <a:rPr lang="en-US" dirty="0"/>
              <a:t>(</a:t>
            </a:r>
            <a:r>
              <a:rPr lang="en-US" i="1" dirty="0"/>
              <a:t>x</a:t>
            </a:r>
            <a:r>
              <a:rPr lang="en-US" dirty="0"/>
              <a:t>) that will answer the question, and use the table to approximate the solution. </a:t>
            </a:r>
          </a:p>
          <a:p>
            <a:endParaRPr lang="en-US" dirty="0"/>
          </a:p>
        </p:txBody>
      </p:sp>
    </p:spTree>
    <p:extLst>
      <p:ext uri="{BB962C8B-B14F-4D97-AF65-F5344CB8AC3E}">
        <p14:creationId xmlns:p14="http://schemas.microsoft.com/office/powerpoint/2010/main" val="1388491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4" name="Content Placeholder 3"/>
              <p:cNvSpPr>
                <a:spLocks noGrp="1"/>
              </p:cNvSpPr>
              <p:nvPr>
                <p:ph sz="half" idx="1"/>
              </p:nvPr>
            </p:nvSpPr>
            <p:spPr/>
            <p:txBody>
              <a:bodyPr>
                <a:normAutofit fontScale="92500"/>
              </a:bodyPr>
              <a:lstStyle/>
              <a:p>
                <a:r>
                  <a:rPr lang="en-US" b="1" dirty="0" smtClean="0"/>
                  <a:t>Step 1   </a:t>
                </a:r>
                <a:r>
                  <a:rPr lang="en-US" dirty="0" smtClean="0"/>
                  <a:t>Type the equation in the function editor</a:t>
                </a:r>
              </a:p>
              <a:p>
                <a:endParaRPr lang="en-US" dirty="0"/>
              </a:p>
              <a:p>
                <a:r>
                  <a:rPr lang="en-US" dirty="0" smtClean="0"/>
                  <a:t>In the calculator:</a:t>
                </a:r>
              </a:p>
              <a:p>
                <a:r>
                  <a:rPr lang="en-US" dirty="0" smtClean="0"/>
                  <a:t>Add Graph</a:t>
                </a:r>
              </a:p>
              <a:p>
                <a:r>
                  <a:rPr lang="en-US" dirty="0" smtClean="0"/>
                  <a:t>Type </a:t>
                </a:r>
                <a14:m>
                  <m:oMath xmlns:m="http://schemas.openxmlformats.org/officeDocument/2006/math">
                    <m:box>
                      <m:boxPr>
                        <m:ctrlPr>
                          <a:rPr lang="en-US" i="1" smtClean="0">
                            <a:latin typeface="Cambria Math" panose="02040503050406030204" pitchFamily="18" charset="0"/>
                          </a:rPr>
                        </m:ctrlPr>
                      </m:boxPr>
                      <m:e>
                        <m:argPr>
                          <m:argSz m:val="-1"/>
                        </m:argPr>
                        <m:r>
                          <m:rPr>
                            <m:nor/>
                          </m:rPr>
                          <a:rPr lang="en-US"/>
                          <m:t> 22(0.916)</m:t>
                        </m:r>
                        <m:r>
                          <m:rPr>
                            <m:nor/>
                          </m:rPr>
                          <a:rPr lang="en-US" i="1" baseline="30000"/>
                          <m:t>x</m:t>
                        </m:r>
                        <m:r>
                          <m:rPr>
                            <m:nor/>
                          </m:rPr>
                          <a:rPr lang="en-US" i="1"/>
                          <m:t> </m:t>
                        </m:r>
                        <m:r>
                          <m:rPr>
                            <m:nor/>
                          </m:rPr>
                          <a:rPr lang="en-US"/>
                          <m:t> </m:t>
                        </m:r>
                      </m:e>
                    </m:box>
                  </m:oMath>
                </a14:m>
                <a:endParaRPr lang="en-US" dirty="0" smtClean="0"/>
              </a:p>
              <a:p>
                <a:endParaRPr lang="en-US" dirty="0"/>
              </a:p>
              <a:p>
                <a:r>
                  <a:rPr lang="en-US" dirty="0" smtClean="0"/>
                  <a:t>Make sure to change the window settings if necessary to see the full graph</a:t>
                </a:r>
              </a:p>
              <a:p>
                <a:endParaRPr lang="en-US" dirty="0"/>
              </a:p>
            </p:txBody>
          </p:sp>
        </mc:Choice>
        <mc:Fallback>
          <p:sp>
            <p:nvSpPr>
              <p:cNvPr id="4" name="Content Placeholder 3"/>
              <p:cNvSpPr>
                <a:spLocks noGrp="1" noRot="1" noChangeAspect="1" noMove="1" noResize="1" noEditPoints="1" noAdjustHandles="1" noChangeArrowheads="1" noChangeShapeType="1" noTextEdit="1"/>
              </p:cNvSpPr>
              <p:nvPr>
                <p:ph sz="half" idx="1"/>
              </p:nvPr>
            </p:nvSpPr>
            <p:spPr>
              <a:blipFill>
                <a:blip r:embed="rId2"/>
                <a:stretch>
                  <a:fillRect l="-1743" t="-7018"/>
                </a:stretch>
              </a:blipFill>
            </p:spPr>
            <p:txBody>
              <a:bodyPr/>
              <a:lstStyle/>
              <a:p>
                <a:r>
                  <a:rPr lang="en-US">
                    <a:noFill/>
                  </a:rPr>
                  <a:t> </a:t>
                </a:r>
              </a:p>
            </p:txBody>
          </p:sp>
        </mc:Fallback>
      </mc:AlternateContent>
      <p:pic>
        <p:nvPicPr>
          <p:cNvPr id="6" name="Content Placeholder 5"/>
          <p:cNvPicPr>
            <a:picLocks noGrp="1" noChangeAspect="1"/>
          </p:cNvPicPr>
          <p:nvPr>
            <p:ph sz="half" idx="2"/>
          </p:nvPr>
        </p:nvPicPr>
        <p:blipFill>
          <a:blip r:embed="rId3"/>
          <a:stretch>
            <a:fillRect/>
          </a:stretch>
        </p:blipFill>
        <p:spPr>
          <a:xfrm>
            <a:off x="6379367" y="2666999"/>
            <a:ext cx="5068898" cy="3797935"/>
          </a:xfrm>
          <a:prstGeom prst="rect">
            <a:avLst/>
          </a:prstGeom>
        </p:spPr>
      </p:pic>
    </p:spTree>
    <p:extLst>
      <p:ext uri="{BB962C8B-B14F-4D97-AF65-F5344CB8AC3E}">
        <p14:creationId xmlns:p14="http://schemas.microsoft.com/office/powerpoint/2010/main" val="427847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b="1" dirty="0" smtClean="0"/>
              <a:t>STEP 2 </a:t>
            </a:r>
            <a:r>
              <a:rPr lang="en-US" dirty="0" smtClean="0"/>
              <a:t>Create a table of function values for the death rate of Sri Lanka</a:t>
            </a:r>
          </a:p>
          <a:p>
            <a:endParaRPr lang="en-US" dirty="0" smtClean="0"/>
          </a:p>
          <a:p>
            <a:r>
              <a:rPr lang="en-US" dirty="0" smtClean="0"/>
              <a:t>In calculator:</a:t>
            </a:r>
          </a:p>
          <a:p>
            <a:r>
              <a:rPr lang="en-US" b="1" dirty="0" smtClean="0"/>
              <a:t>ctrl T </a:t>
            </a:r>
            <a:r>
              <a:rPr lang="en-US" dirty="0" smtClean="0"/>
              <a:t>to get to the table</a:t>
            </a:r>
          </a:p>
          <a:p>
            <a:endParaRPr lang="en-US" dirty="0" smtClean="0"/>
          </a:p>
          <a:p>
            <a:r>
              <a:rPr lang="en-US" dirty="0" smtClean="0"/>
              <a:t>Notice that 11 deaths per 1000 will be in between 7 and 8 </a:t>
            </a:r>
          </a:p>
          <a:p>
            <a:endParaRPr lang="en-US" dirty="0"/>
          </a:p>
        </p:txBody>
      </p:sp>
      <p:pic>
        <p:nvPicPr>
          <p:cNvPr id="6" name="Content Placeholder 5"/>
          <p:cNvPicPr>
            <a:picLocks noGrp="1" noChangeAspect="1"/>
          </p:cNvPicPr>
          <p:nvPr>
            <p:ph sz="half" idx="2"/>
          </p:nvPr>
        </p:nvPicPr>
        <p:blipFill>
          <a:blip r:embed="rId2"/>
          <a:stretch>
            <a:fillRect/>
          </a:stretch>
        </p:blipFill>
        <p:spPr>
          <a:xfrm>
            <a:off x="6493667" y="2666998"/>
            <a:ext cx="4904422" cy="3696507"/>
          </a:xfrm>
          <a:prstGeom prst="rect">
            <a:avLst/>
          </a:prstGeom>
        </p:spPr>
      </p:pic>
    </p:spTree>
    <p:extLst>
      <p:ext uri="{BB962C8B-B14F-4D97-AF65-F5344CB8AC3E}">
        <p14:creationId xmlns:p14="http://schemas.microsoft.com/office/powerpoint/2010/main" val="986927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normAutofit/>
          </a:bodyPr>
          <a:lstStyle/>
          <a:p>
            <a:r>
              <a:rPr lang="en-US" b="1" dirty="0" smtClean="0"/>
              <a:t>STEP 3 </a:t>
            </a:r>
            <a:r>
              <a:rPr lang="en-US" dirty="0" smtClean="0"/>
              <a:t>Since the death rate of 11 is required, make a second equation for this value</a:t>
            </a:r>
          </a:p>
          <a:p>
            <a:endParaRPr lang="en-US" b="1" dirty="0" smtClean="0"/>
          </a:p>
          <a:p>
            <a:r>
              <a:rPr lang="en-US" dirty="0" smtClean="0"/>
              <a:t>In the calculator</a:t>
            </a:r>
          </a:p>
          <a:p>
            <a:r>
              <a:rPr lang="en-US" dirty="0" smtClean="0"/>
              <a:t>Ctrl T to exit the table</a:t>
            </a:r>
          </a:p>
          <a:p>
            <a:r>
              <a:rPr lang="en-US" dirty="0" smtClean="0"/>
              <a:t>Tab, 11</a:t>
            </a:r>
          </a:p>
          <a:p>
            <a:endParaRPr lang="en-US" dirty="0" smtClean="0"/>
          </a:p>
          <a:p>
            <a:endParaRPr lang="en-US" dirty="0"/>
          </a:p>
        </p:txBody>
      </p:sp>
      <p:pic>
        <p:nvPicPr>
          <p:cNvPr id="6" name="Content Placeholder 5"/>
          <p:cNvPicPr>
            <a:picLocks noGrp="1" noChangeAspect="1"/>
          </p:cNvPicPr>
          <p:nvPr>
            <p:ph sz="half" idx="2"/>
          </p:nvPr>
        </p:nvPicPr>
        <p:blipFill>
          <a:blip r:embed="rId2"/>
          <a:stretch>
            <a:fillRect/>
          </a:stretch>
        </p:blipFill>
        <p:spPr>
          <a:xfrm>
            <a:off x="6589076" y="2666999"/>
            <a:ext cx="4913948" cy="3696332"/>
          </a:xfrm>
          <a:prstGeom prst="rect">
            <a:avLst/>
          </a:prstGeom>
        </p:spPr>
      </p:pic>
    </p:spTree>
    <p:extLst>
      <p:ext uri="{BB962C8B-B14F-4D97-AF65-F5344CB8AC3E}">
        <p14:creationId xmlns:p14="http://schemas.microsoft.com/office/powerpoint/2010/main" val="1526587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b="1" dirty="0" smtClean="0"/>
              <a:t>Step 4   </a:t>
            </a:r>
            <a:r>
              <a:rPr lang="en-US" dirty="0" smtClean="0"/>
              <a:t>Determine the point of intersection between the two equations</a:t>
            </a:r>
          </a:p>
          <a:p>
            <a:endParaRPr lang="en-US" b="1" dirty="0" smtClean="0"/>
          </a:p>
          <a:p>
            <a:r>
              <a:rPr lang="en-US" dirty="0" smtClean="0"/>
              <a:t>Menu, 6, 4</a:t>
            </a:r>
          </a:p>
          <a:p>
            <a:r>
              <a:rPr lang="en-US" dirty="0" smtClean="0"/>
              <a:t>Get the lower and upper bounds</a:t>
            </a:r>
          </a:p>
          <a:p>
            <a:endParaRPr lang="en-US" b="1" dirty="0"/>
          </a:p>
        </p:txBody>
      </p:sp>
      <p:pic>
        <p:nvPicPr>
          <p:cNvPr id="8" name="Content Placeholder 7"/>
          <p:cNvPicPr>
            <a:picLocks noGrp="1" noChangeAspect="1"/>
          </p:cNvPicPr>
          <p:nvPr>
            <p:ph sz="half" idx="2"/>
          </p:nvPr>
        </p:nvPicPr>
        <p:blipFill>
          <a:blip r:embed="rId2"/>
          <a:stretch>
            <a:fillRect/>
          </a:stretch>
        </p:blipFill>
        <p:spPr>
          <a:xfrm>
            <a:off x="6379367" y="2930524"/>
            <a:ext cx="4950143" cy="3701591"/>
          </a:xfrm>
          <a:prstGeom prst="rect">
            <a:avLst/>
          </a:prstGeom>
        </p:spPr>
      </p:pic>
    </p:spTree>
    <p:extLst>
      <p:ext uri="{BB962C8B-B14F-4D97-AF65-F5344CB8AC3E}">
        <p14:creationId xmlns:p14="http://schemas.microsoft.com/office/powerpoint/2010/main" val="210994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STEP </a:t>
            </a:r>
            <a:r>
              <a:rPr lang="en-US" b="1" dirty="0"/>
              <a:t>5 </a:t>
            </a:r>
            <a:r>
              <a:rPr lang="en-US" b="1" dirty="0" smtClean="0"/>
              <a:t>  </a:t>
            </a:r>
            <a:r>
              <a:rPr lang="en-US" dirty="0" smtClean="0"/>
              <a:t>Interpret </a:t>
            </a:r>
            <a:r>
              <a:rPr lang="en-US" dirty="0"/>
              <a:t>the intersection point in terms of the situation. </a:t>
            </a:r>
            <a:endParaRPr lang="en-US" dirty="0" smtClean="0"/>
          </a:p>
          <a:p>
            <a:endParaRPr lang="en-US" dirty="0"/>
          </a:p>
          <a:p>
            <a:r>
              <a:rPr lang="en-US" dirty="0"/>
              <a:t>A value of </a:t>
            </a:r>
            <a:r>
              <a:rPr lang="en-US" i="1" dirty="0"/>
              <a:t>x </a:t>
            </a:r>
            <a:r>
              <a:rPr lang="en-US" dirty="0"/>
              <a:t>= 7.9 means that the model shows that Sri Lanka had a death rate of 11 people per 1,000 in approximately the year 1945 + 7.9 = 1952.9. Convert 0.9 years to months: 0.9(12) = 10.8 or approximately 11 months. </a:t>
            </a:r>
            <a:endParaRPr lang="en-US" dirty="0" smtClean="0"/>
          </a:p>
          <a:p>
            <a:r>
              <a:rPr lang="en-US" dirty="0" smtClean="0"/>
              <a:t>The </a:t>
            </a:r>
            <a:r>
              <a:rPr lang="en-US" dirty="0"/>
              <a:t>equation 11 = 22(0.916)</a:t>
            </a:r>
            <a:r>
              <a:rPr lang="en-US" i="1" baseline="30000" dirty="0"/>
              <a:t>x </a:t>
            </a:r>
            <a:r>
              <a:rPr lang="en-US" i="1" baseline="30000" dirty="0" smtClean="0"/>
              <a:t> </a:t>
            </a:r>
            <a:r>
              <a:rPr lang="en-US" dirty="0" smtClean="0"/>
              <a:t>will </a:t>
            </a:r>
            <a:r>
              <a:rPr lang="en-US" dirty="0"/>
              <a:t>yield the year in which Sri Lanka had a death rate of approximately 11 people per thousand. The model </a:t>
            </a:r>
            <a:r>
              <a:rPr lang="en-US" i="1" dirty="0"/>
              <a:t>p</a:t>
            </a:r>
            <a:r>
              <a:rPr lang="en-US" dirty="0"/>
              <a:t>(</a:t>
            </a:r>
            <a:r>
              <a:rPr lang="en-US" i="1" dirty="0"/>
              <a:t>x</a:t>
            </a:r>
            <a:r>
              <a:rPr lang="en-US" dirty="0"/>
              <a:t>) shows that Sri Lanka had a death rate of 11 people per thousand in November 1952. </a:t>
            </a:r>
          </a:p>
          <a:p>
            <a:endParaRPr lang="en-US" dirty="0"/>
          </a:p>
        </p:txBody>
      </p:sp>
    </p:spTree>
    <p:extLst>
      <p:ext uri="{BB962C8B-B14F-4D97-AF65-F5344CB8AC3E}">
        <p14:creationId xmlns:p14="http://schemas.microsoft.com/office/powerpoint/2010/main" val="2227250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Exponential Functions</a:t>
            </a:r>
            <a:endParaRPr lang="en-US" dirty="0"/>
          </a:p>
        </p:txBody>
      </p:sp>
      <p:sp>
        <p:nvSpPr>
          <p:cNvPr id="3" name="Content Placeholder 2"/>
          <p:cNvSpPr>
            <a:spLocks noGrp="1"/>
          </p:cNvSpPr>
          <p:nvPr>
            <p:ph idx="1"/>
          </p:nvPr>
        </p:nvSpPr>
        <p:spPr/>
        <p:txBody>
          <a:bodyPr/>
          <a:lstStyle/>
          <a:p>
            <a:r>
              <a:rPr lang="en-US" dirty="0" smtClean="0"/>
              <a:t>An </a:t>
            </a:r>
            <a:r>
              <a:rPr lang="en-US" dirty="0"/>
              <a:t>exponential function has a base, which is a constant multiplier, and a power that contains the variable. </a:t>
            </a:r>
            <a:endParaRPr lang="en-US" dirty="0" smtClean="0"/>
          </a:p>
          <a:p>
            <a:r>
              <a:rPr lang="en-US" dirty="0" smtClean="0"/>
              <a:t>An </a:t>
            </a:r>
            <a:r>
              <a:rPr lang="en-US" dirty="0"/>
              <a:t>equation that is related to a given function, f(x), is one in which the value of the dependent variable is known and you need to determine the value(s) of the independent variable that generates it. </a:t>
            </a:r>
            <a:endParaRPr lang="en-US" dirty="0" smtClean="0"/>
          </a:p>
          <a:p>
            <a:r>
              <a:rPr lang="en-US" dirty="0" smtClean="0"/>
              <a:t>For </a:t>
            </a:r>
            <a:r>
              <a:rPr lang="en-US" dirty="0"/>
              <a:t>an exponential function, there will only be one pair of values for which this is true. </a:t>
            </a:r>
          </a:p>
          <a:p>
            <a:endParaRPr lang="en-US" dirty="0"/>
          </a:p>
        </p:txBody>
      </p:sp>
    </p:spTree>
    <p:extLst>
      <p:ext uri="{BB962C8B-B14F-4D97-AF65-F5344CB8AC3E}">
        <p14:creationId xmlns:p14="http://schemas.microsoft.com/office/powerpoint/2010/main" val="60987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Exponential Functions</a:t>
            </a:r>
            <a:endParaRPr lang="en-US" dirty="0"/>
          </a:p>
        </p:txBody>
      </p:sp>
      <p:sp>
        <p:nvSpPr>
          <p:cNvPr id="3" name="Content Placeholder 2"/>
          <p:cNvSpPr>
            <a:spLocks noGrp="1"/>
          </p:cNvSpPr>
          <p:nvPr>
            <p:ph idx="1"/>
          </p:nvPr>
        </p:nvSpPr>
        <p:spPr/>
        <p:txBody>
          <a:bodyPr/>
          <a:lstStyle/>
          <a:p>
            <a:r>
              <a:rPr lang="en-US" dirty="0" smtClean="0"/>
              <a:t>Graphically</a:t>
            </a:r>
            <a:r>
              <a:rPr lang="en-US" dirty="0"/>
              <a:t>, locate a point on the graph of </a:t>
            </a:r>
            <a:r>
              <a:rPr lang="en-US" dirty="0" smtClean="0"/>
              <a:t>f(x</a:t>
            </a:r>
            <a:r>
              <a:rPr lang="en-US" dirty="0"/>
              <a:t>) that has a y-coordinate equal to the given function value. The x-coordinate of this point is the x-value paired with that function value. This x-value is the solution to the equation. </a:t>
            </a:r>
          </a:p>
          <a:p>
            <a:endParaRPr lang="en-US" dirty="0"/>
          </a:p>
        </p:txBody>
      </p:sp>
    </p:spTree>
    <p:extLst>
      <p:ext uri="{BB962C8B-B14F-4D97-AF65-F5344CB8AC3E}">
        <p14:creationId xmlns:p14="http://schemas.microsoft.com/office/powerpoint/2010/main" val="1952090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Exponential Functions</a:t>
            </a:r>
            <a:endParaRPr lang="en-US" dirty="0"/>
          </a:p>
        </p:txBody>
      </p:sp>
      <p:sp>
        <p:nvSpPr>
          <p:cNvPr id="3" name="Content Placeholder 2"/>
          <p:cNvSpPr>
            <a:spLocks noGrp="1"/>
          </p:cNvSpPr>
          <p:nvPr>
            <p:ph idx="1"/>
          </p:nvPr>
        </p:nvSpPr>
        <p:spPr/>
        <p:txBody>
          <a:bodyPr/>
          <a:lstStyle/>
          <a:p>
            <a:r>
              <a:rPr lang="en-US" dirty="0" err="1" smtClean="0"/>
              <a:t>Tabularly</a:t>
            </a:r>
            <a:r>
              <a:rPr lang="en-US" dirty="0"/>
              <a:t>, locate the function value in the dependent variable column or row. The value in the independent variable column or row associated with this function value is the solution to the equation. </a:t>
            </a:r>
          </a:p>
          <a:p>
            <a:endParaRPr lang="en-US" dirty="0"/>
          </a:p>
        </p:txBody>
      </p:sp>
    </p:spTree>
    <p:extLst>
      <p:ext uri="{BB962C8B-B14F-4D97-AF65-F5344CB8AC3E}">
        <p14:creationId xmlns:p14="http://schemas.microsoft.com/office/powerpoint/2010/main" val="164530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p:txBody>
          <a:bodyPr/>
          <a:lstStyle/>
          <a:p>
            <a:r>
              <a:rPr lang="en-US" dirty="0" smtClean="0"/>
              <a:t>Historical </a:t>
            </a:r>
            <a:r>
              <a:rPr lang="en-US" dirty="0"/>
              <a:t>records of animal species extinctions have been kept since the 16th century. The graph shows the total number of documented extinctions that have taken place in 50-year time spans since the year 1600. </a:t>
            </a:r>
          </a:p>
          <a:p>
            <a:endParaRPr lang="en-US" dirty="0"/>
          </a:p>
        </p:txBody>
      </p:sp>
      <p:pic>
        <p:nvPicPr>
          <p:cNvPr id="6" name="Content Placeholder 5"/>
          <p:cNvPicPr>
            <a:picLocks noGrp="1" noChangeAspect="1"/>
          </p:cNvPicPr>
          <p:nvPr>
            <p:ph sz="half" idx="2"/>
          </p:nvPr>
        </p:nvPicPr>
        <p:blipFill>
          <a:blip r:embed="rId2"/>
          <a:stretch>
            <a:fillRect/>
          </a:stretch>
        </p:blipFill>
        <p:spPr>
          <a:xfrm>
            <a:off x="6379367" y="1825625"/>
            <a:ext cx="5334000" cy="3713440"/>
          </a:xfrm>
          <a:prstGeom prst="rect">
            <a:avLst/>
          </a:prstGeom>
        </p:spPr>
      </p:pic>
    </p:spTree>
    <p:extLst>
      <p:ext uri="{BB962C8B-B14F-4D97-AF65-F5344CB8AC3E}">
        <p14:creationId xmlns:p14="http://schemas.microsoft.com/office/powerpoint/2010/main" val="2522121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A </a:t>
            </a:r>
            <a:r>
              <a:rPr lang="en-US" dirty="0"/>
              <a:t>researcher notes that the historical trend of an increase of about 62.8% per 50-year period can best be approximated </a:t>
            </a:r>
            <a:r>
              <a:rPr lang="en-US" dirty="0" smtClean="0"/>
              <a:t>as </a:t>
            </a:r>
            <a:r>
              <a:rPr lang="en-US" i="1" dirty="0" smtClean="0"/>
              <a:t>h</a:t>
            </a:r>
            <a:r>
              <a:rPr lang="en-US" dirty="0" smtClean="0"/>
              <a:t>(</a:t>
            </a:r>
            <a:r>
              <a:rPr lang="en-US" i="1" dirty="0" smtClean="0"/>
              <a:t>x</a:t>
            </a:r>
            <a:r>
              <a:rPr lang="en-US" dirty="0"/>
              <a:t>) = 8(1.628)</a:t>
            </a:r>
            <a:r>
              <a:rPr lang="en-US" i="1" baseline="30000" dirty="0"/>
              <a:t>x</a:t>
            </a:r>
            <a:r>
              <a:rPr lang="en-US" dirty="0"/>
              <a:t>, where </a:t>
            </a:r>
            <a:r>
              <a:rPr lang="en-US" i="1" dirty="0"/>
              <a:t>x </a:t>
            </a:r>
            <a:r>
              <a:rPr lang="en-US" dirty="0"/>
              <a:t>represents the number of 50 year periods since the year 1600 and </a:t>
            </a:r>
            <a:r>
              <a:rPr lang="en-US" i="1" dirty="0"/>
              <a:t>h</a:t>
            </a:r>
            <a:r>
              <a:rPr lang="en-US" dirty="0"/>
              <a:t>(</a:t>
            </a:r>
            <a:r>
              <a:rPr lang="en-US" i="1" dirty="0"/>
              <a:t>x</a:t>
            </a:r>
            <a:r>
              <a:rPr lang="en-US" dirty="0"/>
              <a:t>) represents the total number of documented extinctions. If the trend continues, in what year does the model predict there are 350 documented species extinctions? Write an equation related to </a:t>
            </a:r>
            <a:r>
              <a:rPr lang="en-US" i="1" dirty="0"/>
              <a:t>h</a:t>
            </a:r>
            <a:r>
              <a:rPr lang="en-US" dirty="0"/>
              <a:t>(</a:t>
            </a:r>
            <a:r>
              <a:rPr lang="en-US" i="1" dirty="0"/>
              <a:t>x</a:t>
            </a:r>
            <a:r>
              <a:rPr lang="en-US" dirty="0"/>
              <a:t>) and approximate the solution graphically. </a:t>
            </a:r>
          </a:p>
          <a:p>
            <a:endParaRPr lang="en-US" dirty="0"/>
          </a:p>
        </p:txBody>
      </p:sp>
    </p:spTree>
    <p:extLst>
      <p:ext uri="{BB962C8B-B14F-4D97-AF65-F5344CB8AC3E}">
        <p14:creationId xmlns:p14="http://schemas.microsoft.com/office/powerpoint/2010/main" val="369830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p:txBody>
          <a:bodyPr>
            <a:normAutofit fontScale="92500" lnSpcReduction="10000"/>
          </a:bodyPr>
          <a:lstStyle/>
          <a:p>
            <a:r>
              <a:rPr lang="en-US" b="1" dirty="0" smtClean="0"/>
              <a:t>Step 1   </a:t>
            </a:r>
            <a:r>
              <a:rPr lang="en-US" dirty="0" smtClean="0"/>
              <a:t>Type the equation in the function editor</a:t>
            </a:r>
          </a:p>
          <a:p>
            <a:endParaRPr lang="en-US" dirty="0"/>
          </a:p>
          <a:p>
            <a:r>
              <a:rPr lang="en-US" dirty="0" smtClean="0"/>
              <a:t>In the calculator:</a:t>
            </a:r>
          </a:p>
          <a:p>
            <a:r>
              <a:rPr lang="en-US" dirty="0" smtClean="0"/>
              <a:t>Add Graph</a:t>
            </a:r>
          </a:p>
          <a:p>
            <a:r>
              <a:rPr lang="en-US" dirty="0" smtClean="0"/>
              <a:t>Type 8(1.628)</a:t>
            </a:r>
            <a:r>
              <a:rPr lang="en-US" i="1" baseline="30000" dirty="0" smtClean="0"/>
              <a:t>x</a:t>
            </a:r>
            <a:endParaRPr lang="en-US" dirty="0" smtClean="0"/>
          </a:p>
          <a:p>
            <a:endParaRPr lang="en-US" dirty="0"/>
          </a:p>
          <a:p>
            <a:r>
              <a:rPr lang="en-US" dirty="0" smtClean="0"/>
              <a:t>Make sure to change the window settings if necessary to see the full graph (use settings from previous graph)</a:t>
            </a:r>
          </a:p>
          <a:p>
            <a:endParaRPr lang="en-US" dirty="0"/>
          </a:p>
          <a:p>
            <a:endParaRPr lang="en-US" dirty="0"/>
          </a:p>
          <a:p>
            <a:endParaRPr lang="en-US" dirty="0"/>
          </a:p>
        </p:txBody>
      </p:sp>
      <p:pic>
        <p:nvPicPr>
          <p:cNvPr id="12" name="Content Placeholder 11"/>
          <p:cNvPicPr>
            <a:picLocks noGrp="1" noChangeAspect="1"/>
          </p:cNvPicPr>
          <p:nvPr>
            <p:ph sz="half" idx="2"/>
          </p:nvPr>
        </p:nvPicPr>
        <p:blipFill>
          <a:blip r:embed="rId2"/>
          <a:stretch>
            <a:fillRect/>
          </a:stretch>
        </p:blipFill>
        <p:spPr>
          <a:xfrm>
            <a:off x="6536054" y="1825625"/>
            <a:ext cx="4817746" cy="3606183"/>
          </a:xfrm>
          <a:prstGeom prst="rect">
            <a:avLst/>
          </a:prstGeom>
        </p:spPr>
      </p:pic>
    </p:spTree>
    <p:extLst>
      <p:ext uri="{BB962C8B-B14F-4D97-AF65-F5344CB8AC3E}">
        <p14:creationId xmlns:p14="http://schemas.microsoft.com/office/powerpoint/2010/main" val="3820860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b="1" dirty="0" smtClean="0"/>
              <a:t>Step 2 </a:t>
            </a:r>
            <a:r>
              <a:rPr lang="en-US" dirty="0" smtClean="0"/>
              <a:t>Since the prediction is for 350 documented species, make a second equation equal to 350</a:t>
            </a:r>
          </a:p>
          <a:p>
            <a:endParaRPr lang="en-US" b="1" dirty="0" smtClean="0"/>
          </a:p>
          <a:p>
            <a:r>
              <a:rPr lang="en-US" dirty="0" smtClean="0"/>
              <a:t>In the calculator</a:t>
            </a:r>
          </a:p>
          <a:p>
            <a:r>
              <a:rPr lang="en-US" dirty="0" smtClean="0"/>
              <a:t>tab 350</a:t>
            </a:r>
          </a:p>
          <a:p>
            <a:endParaRPr lang="en-US" b="1" dirty="0" smtClean="0"/>
          </a:p>
          <a:p>
            <a:endParaRPr lang="en-US" dirty="0"/>
          </a:p>
        </p:txBody>
      </p:sp>
      <p:pic>
        <p:nvPicPr>
          <p:cNvPr id="5" name="Content Placeholder 4"/>
          <p:cNvPicPr>
            <a:picLocks noGrp="1" noChangeAspect="1"/>
          </p:cNvPicPr>
          <p:nvPr>
            <p:ph sz="half" idx="2"/>
          </p:nvPr>
        </p:nvPicPr>
        <p:blipFill>
          <a:blip r:embed="rId2"/>
          <a:stretch>
            <a:fillRect/>
          </a:stretch>
        </p:blipFill>
        <p:spPr>
          <a:xfrm>
            <a:off x="6371272" y="1825625"/>
            <a:ext cx="4988238" cy="3752215"/>
          </a:xfrm>
          <a:prstGeom prst="rect">
            <a:avLst/>
          </a:prstGeom>
        </p:spPr>
      </p:pic>
    </p:spTree>
    <p:extLst>
      <p:ext uri="{BB962C8B-B14F-4D97-AF65-F5344CB8AC3E}">
        <p14:creationId xmlns:p14="http://schemas.microsoft.com/office/powerpoint/2010/main" val="1849809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p:txBody>
          <a:bodyPr/>
          <a:lstStyle/>
          <a:p>
            <a:r>
              <a:rPr lang="en-US" b="1" dirty="0" smtClean="0"/>
              <a:t>Step 3</a:t>
            </a:r>
            <a:r>
              <a:rPr lang="en-US" dirty="0" smtClean="0"/>
              <a:t>   Determine the point of intersection between the two equations</a:t>
            </a:r>
          </a:p>
          <a:p>
            <a:endParaRPr lang="en-US" b="1" dirty="0" smtClean="0"/>
          </a:p>
          <a:p>
            <a:r>
              <a:rPr lang="en-US" dirty="0" smtClean="0"/>
              <a:t>Menu, 6, 4</a:t>
            </a:r>
          </a:p>
          <a:p>
            <a:r>
              <a:rPr lang="en-US" dirty="0" smtClean="0"/>
              <a:t>Get the lower and upper bounds</a:t>
            </a:r>
          </a:p>
        </p:txBody>
      </p:sp>
      <p:pic>
        <p:nvPicPr>
          <p:cNvPr id="6" name="Content Placeholder 5"/>
          <p:cNvPicPr>
            <a:picLocks noGrp="1" noChangeAspect="1"/>
          </p:cNvPicPr>
          <p:nvPr>
            <p:ph sz="half" idx="2"/>
          </p:nvPr>
        </p:nvPicPr>
        <p:blipFill>
          <a:blip r:embed="rId2"/>
          <a:stretch>
            <a:fillRect/>
          </a:stretch>
        </p:blipFill>
        <p:spPr>
          <a:xfrm>
            <a:off x="6474776" y="2666999"/>
            <a:ext cx="5028248" cy="3752645"/>
          </a:xfrm>
          <a:prstGeom prst="rect">
            <a:avLst/>
          </a:prstGeom>
        </p:spPr>
      </p:pic>
    </p:spTree>
    <p:extLst>
      <p:ext uri="{BB962C8B-B14F-4D97-AF65-F5344CB8AC3E}">
        <p14:creationId xmlns:p14="http://schemas.microsoft.com/office/powerpoint/2010/main" val="3032314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57</TotalTime>
  <Words>855</Words>
  <Application>Microsoft Office PowerPoint</Application>
  <PresentationFormat>Widescreen</PresentationFormat>
  <Paragraphs>72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Cambria Math</vt:lpstr>
      <vt:lpstr>Corbel</vt:lpstr>
      <vt:lpstr>Parallax</vt:lpstr>
      <vt:lpstr>Solving Equations Related To Exponential Functions</vt:lpstr>
      <vt:lpstr>Solving Equations Related To Exponential Functions</vt:lpstr>
      <vt:lpstr>Solving Equations Related To Exponential Functions</vt:lpstr>
      <vt:lpstr>Solving Equations Related To Exponential Functions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Equations Related To Exponential Functions</dc:title>
  <dc:creator>CALVIN BOYKIN</dc:creator>
  <cp:lastModifiedBy>CALVIN BOYKIN</cp:lastModifiedBy>
  <cp:revision>6</cp:revision>
  <dcterms:created xsi:type="dcterms:W3CDTF">2020-04-16T18:50:13Z</dcterms:created>
  <dcterms:modified xsi:type="dcterms:W3CDTF">2020-04-18T21:08:55Z</dcterms:modified>
</cp:coreProperties>
</file>