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4-16T18:45:21.04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E00698D-0D6A-468C-975F-EFC9721EB7DF}" emma:medium="tactile" emma:mode="ink">
          <msink:context xmlns:msink="http://schemas.microsoft.com/ink/2010/main" type="writingRegion" rotatedBoundingBox="21134,12651 22835,13783 22220,14706 20519,13574"/>
        </emma:interpretation>
      </emma:emma>
    </inkml:annotationXML>
    <inkml:traceGroup>
      <inkml:annotationXML>
        <emma:emma xmlns:emma="http://www.w3.org/2003/04/emma" version="1.0">
          <emma:interpretation id="{73E9DFD0-2606-4ACF-B498-9FF6A329E995}" emma:medium="tactile" emma:mode="ink">
            <msink:context xmlns:msink="http://schemas.microsoft.com/ink/2010/main" type="paragraph" rotatedBoundingBox="21134,12651 22835,13783 22220,14706 20519,13574" alignmentLevel="1"/>
          </emma:interpretation>
        </emma:emma>
      </inkml:annotationXML>
      <inkml:traceGroup>
        <inkml:annotationXML>
          <emma:emma xmlns:emma="http://www.w3.org/2003/04/emma" version="1.0">
            <emma:interpretation id="{5DF2C9C0-EDD6-48AD-9C79-BE0EDB15B9C4}" emma:medium="tactile" emma:mode="ink">
              <msink:context xmlns:msink="http://schemas.microsoft.com/ink/2010/main" type="line" rotatedBoundingBox="21134,12651 22835,13783 22220,14706 20519,13574"/>
            </emma:interpretation>
          </emma:emma>
        </inkml:annotationXML>
        <inkml:traceGroup>
          <inkml:annotationXML>
            <emma:emma xmlns:emma="http://www.w3.org/2003/04/emma" version="1.0">
              <emma:interpretation id="{99387294-74F2-4719-9316-0F320578B6E3}" emma:medium="tactile" emma:mode="ink">
                <msink:context xmlns:msink="http://schemas.microsoft.com/ink/2010/main" type="inkWord" rotatedBoundingBox="21134,12651 22835,13783 22220,14706 20519,13574"/>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w</emma:literal>
                </emma:interpretation>
              </emma:one-of>
            </emma:emma>
          </inkml:annotationXML>
          <inkml:trace contextRef="#ctx0" brushRef="#br0">709 0 0,'-63'0'15,"-1"0"-15,1 0 16,-1 0 125,1 0-126,-1 0-15,1 0 16,63 63 46,-64-63-46,1 0 0,-1 0-1,64 64 16,0-1-31,-63-63 16,63 64 0,0-1-1,0 1 32,0-1-47,0 1 31,0-1 1,0 1-17,0-1 1,63-63-16,1 64 31,-1-1 47,-63 1-46,64-64-17,-64 63 1,63-63 15,1 64-31,-1-64 16,-63 63-1,64 1 48,-1-1-48,1-63-15,-1 0 32,-63 64-32,64-64 31,-1 0-15,1 63-16,-1-63 31,-63 64-16,64-64 1,-1 0 0,1 0-16,-64 63 15,63-63-15,1 0 16,-1 64 15,1-64-15,-1 0-1,1 0 17,-64-64-1,63 1-31,-63-1 16,64 64-1,-64-63 1,63 63-16,-63-64 31,0 1-31,0-1 16,0 1-1,0-1 1,0 1 0,0-1 15,-63 64-16,63-63 1,0-1 0,-64 64-1,64-63 1,0-1-16,-63 64 16,63-63-1,-64 63 1,1 0-1,-1-64 1,64 1-16,-63 63 16,-1-64-1,1 64 17,-1-63-17,1 63 438,-1 0-437,1 0-16,63-64 16,-64 64-16</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B9150B-F43E-493A-BBD1-EFB4F89657D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36371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86996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78138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782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153829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BB9150B-F43E-493A-BBD1-EFB4F89657D1}"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5696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BB9150B-F43E-493A-BBD1-EFB4F89657D1}"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346596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9150B-F43E-493A-BBD1-EFB4F89657D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115627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9150B-F43E-493A-BBD1-EFB4F89657D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11041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B9150B-F43E-493A-BBD1-EFB4F89657D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33908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B9150B-F43E-493A-BBD1-EFB4F89657D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26980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373361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B9150B-F43E-493A-BBD1-EFB4F89657D1}"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18009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B9150B-F43E-493A-BBD1-EFB4F89657D1}"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382073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BB9150B-F43E-493A-BBD1-EFB4F89657D1}"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83586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73083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B9150B-F43E-493A-BBD1-EFB4F89657D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95727-47D1-4210-A9F8-1071D15F827D}" type="slidenum">
              <a:rPr lang="en-US" smtClean="0"/>
              <a:t>‹#›</a:t>
            </a:fld>
            <a:endParaRPr lang="en-US"/>
          </a:p>
        </p:txBody>
      </p:sp>
    </p:spTree>
    <p:extLst>
      <p:ext uri="{BB962C8B-B14F-4D97-AF65-F5344CB8AC3E}">
        <p14:creationId xmlns:p14="http://schemas.microsoft.com/office/powerpoint/2010/main" val="217390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BB9150B-F43E-493A-BBD1-EFB4F89657D1}" type="datetimeFigureOut">
              <a:rPr lang="en-US" smtClean="0"/>
              <a:t>4/18/2020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1695727-47D1-4210-A9F8-1071D15F827D}" type="slidenum">
              <a:rPr lang="en-US" smtClean="0"/>
              <a:t>‹#›</a:t>
            </a:fld>
            <a:endParaRPr lang="en-US"/>
          </a:p>
        </p:txBody>
      </p:sp>
    </p:spTree>
    <p:extLst>
      <p:ext uri="{BB962C8B-B14F-4D97-AF65-F5344CB8AC3E}">
        <p14:creationId xmlns:p14="http://schemas.microsoft.com/office/powerpoint/2010/main" val="1714077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Equations Related To Rational Functions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976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lstStyle/>
          <a:p>
            <a:r>
              <a:rPr lang="en-US" b="1" dirty="0" smtClean="0"/>
              <a:t>Step 4</a:t>
            </a:r>
            <a:r>
              <a:rPr lang="en-US" dirty="0" smtClean="0"/>
              <a:t>   Interpret the intersection point in terms of the situation</a:t>
            </a:r>
          </a:p>
          <a:p>
            <a:endParaRPr lang="en-US" b="1" dirty="0" smtClean="0"/>
          </a:p>
          <a:p>
            <a:r>
              <a:rPr lang="en-US" dirty="0" smtClean="0"/>
              <a:t>The model predicts that 74% of the coal plants can be retrofitted.</a:t>
            </a:r>
          </a:p>
          <a:p>
            <a:endParaRPr lang="en-US" dirty="0"/>
          </a:p>
        </p:txBody>
      </p:sp>
    </p:spTree>
    <p:extLst>
      <p:ext uri="{BB962C8B-B14F-4D97-AF65-F5344CB8AC3E}">
        <p14:creationId xmlns:p14="http://schemas.microsoft.com/office/powerpoint/2010/main" val="18739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92500"/>
              </a:bodyPr>
              <a:lstStyle/>
              <a:p>
                <a:r>
                  <a:rPr lang="en-US" dirty="0" smtClean="0"/>
                  <a:t>A </a:t>
                </a:r>
                <a:r>
                  <a:rPr lang="en-US" dirty="0"/>
                  <a:t>nurse charts the concentration, </a:t>
                </a:r>
                <a:r>
                  <a:rPr lang="en-US" i="1" dirty="0"/>
                  <a:t>C</a:t>
                </a:r>
                <a:r>
                  <a:rPr lang="en-US" dirty="0"/>
                  <a:t>, in milligrams per liter of ibuprofen in a patient’s blood plasma over time, </a:t>
                </a:r>
                <a:r>
                  <a:rPr lang="en-US" i="1" dirty="0"/>
                  <a:t>t</a:t>
                </a:r>
                <a:r>
                  <a:rPr lang="en-US" dirty="0"/>
                  <a:t>, in hours using the rational function </a:t>
                </a:r>
                <a:r>
                  <a:rPr lang="en-US" i="1" dirty="0"/>
                  <a:t>C</a:t>
                </a:r>
                <a:r>
                  <a:rPr lang="en-US" dirty="0"/>
                  <a:t>(</a:t>
                </a:r>
                <a:r>
                  <a:rPr lang="en-US" i="1" dirty="0"/>
                  <a:t>t</a:t>
                </a:r>
                <a:r>
                  <a:rPr lang="en-US" dirty="0"/>
                  <a:t>) </a:t>
                </a:r>
                <a:r>
                  <a:rPr lang="en-US" dirty="0"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400</m:t>
                        </m:r>
                        <m:r>
                          <a:rPr lang="en-US" b="0" i="1" smtClean="0">
                            <a:latin typeface="Cambria Math" panose="02040503050406030204" pitchFamily="18" charset="0"/>
                          </a:rPr>
                          <m:t>𝑡</m:t>
                        </m:r>
                      </m:num>
                      <m:den>
                        <m:r>
                          <a:rPr lang="en-US" b="0" i="1" smtClean="0">
                            <a:latin typeface="Cambria Math" panose="02040503050406030204" pitchFamily="18" charset="0"/>
                          </a:rPr>
                          <m:t>8</m:t>
                        </m:r>
                        <m:r>
                          <a:rPr lang="en-US" b="0" i="1" smtClean="0">
                            <a:latin typeface="Cambria Math" panose="02040503050406030204" pitchFamily="18" charset="0"/>
                          </a:rPr>
                          <m:t>𝑡</m:t>
                        </m:r>
                        <m:r>
                          <a:rPr lang="en-US" b="0" i="1" baseline="30000" smtClean="0">
                            <a:latin typeface="Cambria Math" panose="02040503050406030204" pitchFamily="18" charset="0"/>
                          </a:rPr>
                          <m:t>2</m:t>
                        </m:r>
                        <m:r>
                          <a:rPr lang="en-US" b="0" i="1" smtClean="0">
                            <a:latin typeface="Cambria Math" panose="02040503050406030204" pitchFamily="18" charset="0"/>
                          </a:rPr>
                          <m:t>+3</m:t>
                        </m:r>
                      </m:den>
                    </m:f>
                  </m:oMath>
                </a14:m>
                <a:r>
                  <a:rPr lang="en-US" dirty="0" smtClean="0"/>
                  <a:t>.</a:t>
                </a:r>
              </a:p>
              <a:p>
                <a:endParaRPr lang="en-US" dirty="0"/>
              </a:p>
              <a:p>
                <a:endParaRPr lang="en-US" dirty="0" smtClean="0"/>
              </a:p>
              <a:p>
                <a:r>
                  <a:rPr lang="en-US" dirty="0" smtClean="0"/>
                  <a:t>If </a:t>
                </a:r>
                <a:r>
                  <a:rPr lang="en-US" dirty="0"/>
                  <a:t>the ibuprofen is administered again when its concentration reaches 5 mg/L, when should the nurse administer the next dose of ibuprofen? Write an equation related to </a:t>
                </a:r>
                <a:r>
                  <a:rPr lang="en-US" i="1" dirty="0"/>
                  <a:t>C</a:t>
                </a:r>
                <a:r>
                  <a:rPr lang="en-US" dirty="0"/>
                  <a:t>(</a:t>
                </a:r>
                <a:r>
                  <a:rPr lang="en-US" i="1" dirty="0"/>
                  <a:t>t</a:t>
                </a:r>
                <a:r>
                  <a:rPr lang="en-US" dirty="0"/>
                  <a:t>) that the nurse would need to solve and use the table she generated to approximate the solution.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471" r="-1118" b="-142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077287" y="3138487"/>
            <a:ext cx="10234915" cy="839153"/>
          </a:xfrm>
          <a:prstGeom prst="rect">
            <a:avLst/>
          </a:prstGeom>
        </p:spPr>
      </p:pic>
    </p:spTree>
    <p:extLst>
      <p:ext uri="{BB962C8B-B14F-4D97-AF65-F5344CB8AC3E}">
        <p14:creationId xmlns:p14="http://schemas.microsoft.com/office/powerpoint/2010/main" val="168648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85000" lnSpcReduction="20000"/>
              </a:bodyPr>
              <a:lstStyle/>
              <a:p>
                <a:r>
                  <a:rPr lang="en-US" b="1" dirty="0" smtClean="0"/>
                  <a:t>Step 1   </a:t>
                </a:r>
                <a:r>
                  <a:rPr lang="en-US" dirty="0" smtClean="0"/>
                  <a:t>Type the equation in the function editor</a:t>
                </a:r>
              </a:p>
              <a:p>
                <a:endParaRPr lang="en-US" dirty="0"/>
              </a:p>
              <a:p>
                <a:r>
                  <a:rPr lang="en-US" dirty="0" smtClean="0"/>
                  <a:t>In the calculator:</a:t>
                </a:r>
              </a:p>
              <a:p>
                <a:r>
                  <a:rPr lang="en-US" dirty="0" smtClean="0"/>
                  <a:t>Add Graph</a:t>
                </a:r>
              </a:p>
              <a:p>
                <a:r>
                  <a:rPr lang="en-US" dirty="0" smtClean="0"/>
                  <a:t>Type </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400</m:t>
                            </m:r>
                            <m:r>
                              <a:rPr lang="en-US" b="0" i="1" smtClean="0">
                                <a:latin typeface="Cambria Math" panose="02040503050406030204" pitchFamily="18" charset="0"/>
                              </a:rPr>
                              <m:t>𝑡</m:t>
                            </m:r>
                          </m:num>
                          <m:den>
                            <m:r>
                              <a:rPr lang="en-US" b="0" i="1" smtClean="0">
                                <a:latin typeface="Cambria Math" panose="02040503050406030204" pitchFamily="18" charset="0"/>
                              </a:rPr>
                              <m:t>8</m:t>
                            </m:r>
                            <m:r>
                              <a:rPr lang="en-US" b="0" i="1" smtClean="0">
                                <a:latin typeface="Cambria Math" panose="02040503050406030204" pitchFamily="18" charset="0"/>
                              </a:rPr>
                              <m:t>𝑡</m:t>
                            </m:r>
                            <m:r>
                              <a:rPr lang="en-US" b="0" i="1" baseline="30000" smtClean="0">
                                <a:latin typeface="Cambria Math" panose="02040503050406030204" pitchFamily="18" charset="0"/>
                              </a:rPr>
                              <m:t>2</m:t>
                            </m:r>
                            <m:r>
                              <a:rPr lang="en-US" b="0" i="1" smtClean="0">
                                <a:latin typeface="Cambria Math" panose="02040503050406030204" pitchFamily="18" charset="0"/>
                              </a:rPr>
                              <m:t>+3</m:t>
                            </m:r>
                          </m:den>
                        </m:f>
                      </m:e>
                    </m:box>
                  </m:oMath>
                </a14:m>
                <a:endParaRPr lang="en-US" dirty="0" smtClean="0"/>
              </a:p>
              <a:p>
                <a:endParaRPr lang="en-US" dirty="0"/>
              </a:p>
              <a:p>
                <a:r>
                  <a:rPr lang="en-US" dirty="0" smtClean="0"/>
                  <a:t>Make sure to change the window settings if necessary to see the full graph</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597" t="-534" r="-1432"/>
                </a:stretch>
              </a:blipFill>
            </p:spPr>
            <p:txBody>
              <a:bodyPr/>
              <a:lstStyle/>
              <a:p>
                <a:r>
                  <a:rPr lang="en-US">
                    <a:noFill/>
                  </a:rPr>
                  <a:t> </a:t>
                </a:r>
              </a:p>
            </p:txBody>
          </p:sp>
        </mc:Fallback>
      </mc:AlternateContent>
      <p:pic>
        <p:nvPicPr>
          <p:cNvPr id="11" name="Content Placeholder 10"/>
          <p:cNvPicPr>
            <a:picLocks noGrp="1" noChangeAspect="1"/>
          </p:cNvPicPr>
          <p:nvPr>
            <p:ph sz="quarter" idx="14"/>
          </p:nvPr>
        </p:nvPicPr>
        <p:blipFill>
          <a:blip r:embed="rId3"/>
          <a:stretch>
            <a:fillRect/>
          </a:stretch>
        </p:blipFill>
        <p:spPr>
          <a:xfrm>
            <a:off x="6356403" y="1825624"/>
            <a:ext cx="4998010" cy="3752215"/>
          </a:xfrm>
          <a:prstGeom prst="rect">
            <a:avLst/>
          </a:prstGeom>
        </p:spPr>
      </p:pic>
    </p:spTree>
    <p:extLst>
      <p:ext uri="{BB962C8B-B14F-4D97-AF65-F5344CB8AC3E}">
        <p14:creationId xmlns:p14="http://schemas.microsoft.com/office/powerpoint/2010/main" val="408862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lstStyle/>
          <a:p>
            <a:r>
              <a:rPr lang="en-US" b="1" dirty="0" smtClean="0"/>
              <a:t>STEP 2 </a:t>
            </a:r>
            <a:r>
              <a:rPr lang="en-US" dirty="0" smtClean="0"/>
              <a:t>Create a table of function values for the ibuprofen concentration. </a:t>
            </a:r>
          </a:p>
          <a:p>
            <a:endParaRPr lang="en-US" dirty="0" smtClean="0"/>
          </a:p>
          <a:p>
            <a:r>
              <a:rPr lang="en-US" dirty="0" smtClean="0"/>
              <a:t>In calculator:</a:t>
            </a:r>
          </a:p>
          <a:p>
            <a:r>
              <a:rPr lang="en-US" b="1" dirty="0" smtClean="0"/>
              <a:t>ctrl T </a:t>
            </a:r>
            <a:r>
              <a:rPr lang="en-US" dirty="0" smtClean="0"/>
              <a:t>to get to the table</a:t>
            </a:r>
          </a:p>
          <a:p>
            <a:endParaRPr lang="en-US" dirty="0" smtClean="0"/>
          </a:p>
          <a:p>
            <a:r>
              <a:rPr lang="en-US" dirty="0" smtClean="0"/>
              <a:t>Notice that 5 mg/L will be in between 8 and 10 </a:t>
            </a:r>
          </a:p>
          <a:p>
            <a:endParaRPr lang="en-US" dirty="0"/>
          </a:p>
        </p:txBody>
      </p:sp>
    </p:spTree>
    <p:extLst>
      <p:ext uri="{BB962C8B-B14F-4D97-AF65-F5344CB8AC3E}">
        <p14:creationId xmlns:p14="http://schemas.microsoft.com/office/powerpoint/2010/main" val="219967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a:t>
            </a:r>
            <a:endParaRPr lang="en-US" dirty="0"/>
          </a:p>
        </p:txBody>
      </p:sp>
      <p:sp>
        <p:nvSpPr>
          <p:cNvPr id="3" name="Content Placeholder 2"/>
          <p:cNvSpPr>
            <a:spLocks noGrp="1"/>
          </p:cNvSpPr>
          <p:nvPr>
            <p:ph sz="quarter" idx="13"/>
          </p:nvPr>
        </p:nvSpPr>
        <p:spPr/>
        <p:txBody>
          <a:bodyPr/>
          <a:lstStyle/>
          <a:p>
            <a:r>
              <a:rPr lang="en-US" dirty="0" smtClean="0"/>
              <a:t>You may notice that the example gives a table where the time goes every 2 hours and the calculator shows every hour. You can change this if you need to.</a:t>
            </a:r>
          </a:p>
          <a:p>
            <a:r>
              <a:rPr lang="en-US" dirty="0" smtClean="0"/>
              <a:t>Menu, 2, 5 </a:t>
            </a:r>
            <a:r>
              <a:rPr lang="en-US" dirty="0" smtClean="0">
                <a:sym typeface="Wingdings" panose="05000000000000000000" pitchFamily="2" charset="2"/>
              </a:rPr>
              <a:t> This opens table settings</a:t>
            </a:r>
          </a:p>
          <a:p>
            <a:r>
              <a:rPr lang="en-US" dirty="0" smtClean="0">
                <a:sym typeface="Wingdings" panose="05000000000000000000" pitchFamily="2" charset="2"/>
              </a:rPr>
              <a:t>On table step, type 2</a:t>
            </a:r>
            <a:endParaRPr lang="en-US" dirty="0" smtClean="0"/>
          </a:p>
          <a:p>
            <a:endParaRPr lang="en-US" dirty="0"/>
          </a:p>
        </p:txBody>
      </p:sp>
      <p:pic>
        <p:nvPicPr>
          <p:cNvPr id="5" name="Content Placeholder 4"/>
          <p:cNvPicPr>
            <a:picLocks noGrp="1" noChangeAspect="1"/>
          </p:cNvPicPr>
          <p:nvPr>
            <p:ph sz="quarter" idx="14"/>
          </p:nvPr>
        </p:nvPicPr>
        <p:blipFill>
          <a:blip r:embed="rId2"/>
          <a:stretch>
            <a:fillRect/>
          </a:stretch>
        </p:blipFill>
        <p:spPr>
          <a:xfrm>
            <a:off x="6019800" y="365125"/>
            <a:ext cx="4076385" cy="3066415"/>
          </a:xfrm>
          <a:prstGeom prst="rect">
            <a:avLst/>
          </a:prstGeom>
        </p:spPr>
      </p:pic>
      <p:pic>
        <p:nvPicPr>
          <p:cNvPr id="6" name="Picture 5"/>
          <p:cNvPicPr>
            <a:picLocks noChangeAspect="1"/>
          </p:cNvPicPr>
          <p:nvPr/>
        </p:nvPicPr>
        <p:blipFill>
          <a:blip r:embed="rId3"/>
          <a:stretch>
            <a:fillRect/>
          </a:stretch>
        </p:blipFill>
        <p:spPr>
          <a:xfrm>
            <a:off x="6019799" y="3566477"/>
            <a:ext cx="4076385" cy="3051259"/>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7494120" y="4663620"/>
              <a:ext cx="623160" cy="549000"/>
            </p14:xfrm>
          </p:contentPart>
        </mc:Choice>
        <mc:Fallback xmlns="">
          <p:pic>
            <p:nvPicPr>
              <p:cNvPr id="8" name="Ink 7"/>
              <p:cNvPicPr/>
              <p:nvPr/>
            </p:nvPicPr>
            <p:blipFill>
              <a:blip r:embed="rId5"/>
              <a:stretch>
                <a:fillRect/>
              </a:stretch>
            </p:blipFill>
            <p:spPr>
              <a:xfrm>
                <a:off x="7482240" y="4651740"/>
                <a:ext cx="646920" cy="572760"/>
              </a:xfrm>
              <a:prstGeom prst="rect">
                <a:avLst/>
              </a:prstGeom>
            </p:spPr>
          </p:pic>
        </mc:Fallback>
      </mc:AlternateContent>
    </p:spTree>
    <p:extLst>
      <p:ext uri="{BB962C8B-B14F-4D97-AF65-F5344CB8AC3E}">
        <p14:creationId xmlns:p14="http://schemas.microsoft.com/office/powerpoint/2010/main" val="150894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normAutofit/>
          </a:bodyPr>
          <a:lstStyle/>
          <a:p>
            <a:r>
              <a:rPr lang="en-US" b="1" dirty="0" smtClean="0"/>
              <a:t>STEP 3 </a:t>
            </a:r>
            <a:r>
              <a:rPr lang="en-US" dirty="0" smtClean="0"/>
              <a:t>Since the desired concentration is 5 mg/L, make a second equation for this value</a:t>
            </a:r>
          </a:p>
          <a:p>
            <a:endParaRPr lang="en-US" b="1" dirty="0" smtClean="0"/>
          </a:p>
          <a:p>
            <a:r>
              <a:rPr lang="en-US" dirty="0" smtClean="0"/>
              <a:t>In the calculator</a:t>
            </a:r>
          </a:p>
          <a:p>
            <a:r>
              <a:rPr lang="en-US" dirty="0" smtClean="0"/>
              <a:t>Ctrl T to exit the table</a:t>
            </a:r>
          </a:p>
          <a:p>
            <a:r>
              <a:rPr lang="en-US" dirty="0" smtClean="0"/>
              <a:t>Tab, 5</a:t>
            </a:r>
          </a:p>
          <a:p>
            <a:endParaRPr lang="en-US" dirty="0" smtClean="0"/>
          </a:p>
          <a:p>
            <a:endParaRPr lang="en-US" dirty="0"/>
          </a:p>
        </p:txBody>
      </p:sp>
      <p:pic>
        <p:nvPicPr>
          <p:cNvPr id="5" name="Content Placeholder 4"/>
          <p:cNvPicPr>
            <a:picLocks noGrp="1" noChangeAspect="1"/>
          </p:cNvPicPr>
          <p:nvPr>
            <p:ph sz="quarter" idx="14"/>
          </p:nvPr>
        </p:nvPicPr>
        <p:blipFill>
          <a:blip r:embed="rId2"/>
          <a:stretch>
            <a:fillRect/>
          </a:stretch>
        </p:blipFill>
        <p:spPr>
          <a:xfrm>
            <a:off x="6181380" y="1825625"/>
            <a:ext cx="5172420" cy="3871664"/>
          </a:xfrm>
          <a:prstGeom prst="rect">
            <a:avLst/>
          </a:prstGeom>
        </p:spPr>
      </p:pic>
    </p:spTree>
    <p:extLst>
      <p:ext uri="{BB962C8B-B14F-4D97-AF65-F5344CB8AC3E}">
        <p14:creationId xmlns:p14="http://schemas.microsoft.com/office/powerpoint/2010/main" val="9961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lstStyle/>
          <a:p>
            <a:r>
              <a:rPr lang="en-US" b="1" dirty="0" smtClean="0"/>
              <a:t>Step 4   </a:t>
            </a:r>
            <a:r>
              <a:rPr lang="en-US" dirty="0" smtClean="0"/>
              <a:t>Determine the point of intersection between the two equations</a:t>
            </a:r>
          </a:p>
          <a:p>
            <a:endParaRPr lang="en-US" b="1" dirty="0" smtClean="0"/>
          </a:p>
          <a:p>
            <a:r>
              <a:rPr lang="en-US" dirty="0" smtClean="0"/>
              <a:t>Menu, 6, 4</a:t>
            </a:r>
          </a:p>
          <a:p>
            <a:r>
              <a:rPr lang="en-US" dirty="0" smtClean="0"/>
              <a:t>Get the lower and upper bounds</a:t>
            </a:r>
          </a:p>
          <a:p>
            <a:endParaRPr lang="en-US" b="1" dirty="0"/>
          </a:p>
        </p:txBody>
      </p:sp>
      <p:pic>
        <p:nvPicPr>
          <p:cNvPr id="7" name="Content Placeholder 6"/>
          <p:cNvPicPr>
            <a:picLocks noGrp="1" noChangeAspect="1"/>
          </p:cNvPicPr>
          <p:nvPr>
            <p:ph sz="quarter" idx="14"/>
          </p:nvPr>
        </p:nvPicPr>
        <p:blipFill>
          <a:blip r:embed="rId2"/>
          <a:stretch>
            <a:fillRect/>
          </a:stretch>
        </p:blipFill>
        <p:spPr>
          <a:xfrm>
            <a:off x="6271261" y="1825624"/>
            <a:ext cx="5082539" cy="3872410"/>
          </a:xfrm>
          <a:prstGeom prst="rect">
            <a:avLst/>
          </a:prstGeom>
        </p:spPr>
      </p:pic>
    </p:spTree>
    <p:extLst>
      <p:ext uri="{BB962C8B-B14F-4D97-AF65-F5344CB8AC3E}">
        <p14:creationId xmlns:p14="http://schemas.microsoft.com/office/powerpoint/2010/main" val="393145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lstStyle/>
              <a:p>
                <a:r>
                  <a:rPr lang="en-US" b="1" dirty="0" smtClean="0"/>
                  <a:t>STEP </a:t>
                </a:r>
                <a:r>
                  <a:rPr lang="en-US" b="1" dirty="0"/>
                  <a:t>5 </a:t>
                </a:r>
                <a:r>
                  <a:rPr lang="en-US" b="1" dirty="0" smtClean="0"/>
                  <a:t>  </a:t>
                </a:r>
                <a:r>
                  <a:rPr lang="en-US" dirty="0" smtClean="0"/>
                  <a:t>Interpret </a:t>
                </a:r>
                <a:r>
                  <a:rPr lang="en-US" dirty="0"/>
                  <a:t>the intersection point in terms of the situation. </a:t>
                </a:r>
                <a:endParaRPr lang="en-US" dirty="0" smtClean="0"/>
              </a:p>
              <a:p>
                <a:r>
                  <a:rPr lang="en-US" dirty="0" smtClean="0"/>
                  <a:t>The equation 5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400</m:t>
                        </m:r>
                        <m:r>
                          <a:rPr lang="en-US" b="0" i="1" smtClean="0">
                            <a:latin typeface="Cambria Math" panose="02040503050406030204" pitchFamily="18" charset="0"/>
                          </a:rPr>
                          <m:t>𝑡</m:t>
                        </m:r>
                      </m:num>
                      <m:den>
                        <m:r>
                          <a:rPr lang="en-US" b="0" i="1" smtClean="0">
                            <a:latin typeface="Cambria Math" panose="02040503050406030204" pitchFamily="18" charset="0"/>
                          </a:rPr>
                          <m:t>8</m:t>
                        </m:r>
                        <m:r>
                          <a:rPr lang="en-US" b="0" i="1" smtClean="0">
                            <a:latin typeface="Cambria Math" panose="02040503050406030204" pitchFamily="18" charset="0"/>
                          </a:rPr>
                          <m:t>𝑡</m:t>
                        </m:r>
                        <m:r>
                          <a:rPr lang="en-US" b="0" i="1" baseline="30000" smtClean="0">
                            <a:latin typeface="Cambria Math" panose="02040503050406030204" pitchFamily="18" charset="0"/>
                          </a:rPr>
                          <m:t>2</m:t>
                        </m:r>
                        <m:r>
                          <a:rPr lang="en-US" b="0" i="1" smtClean="0">
                            <a:latin typeface="Cambria Math" panose="02040503050406030204" pitchFamily="18" charset="0"/>
                          </a:rPr>
                          <m:t>+3</m:t>
                        </m:r>
                      </m:den>
                    </m:f>
                  </m:oMath>
                </a14:m>
                <a:r>
                  <a:rPr lang="en-US" dirty="0" smtClean="0"/>
                  <a:t> will yield the time in hours when the nurse should administer the next dose of ibuprofen. The model C(t) shows that the nurse should administer the next dose of ibuprofen 9.96, or approximately 10, hours after the first dose is administered.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11489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 Related To Rational Functions</a:t>
            </a:r>
            <a:endParaRPr lang="en-US" dirty="0"/>
          </a:p>
        </p:txBody>
      </p:sp>
      <p:sp>
        <p:nvSpPr>
          <p:cNvPr id="3" name="Content Placeholder 2"/>
          <p:cNvSpPr>
            <a:spLocks noGrp="1"/>
          </p:cNvSpPr>
          <p:nvPr>
            <p:ph sz="quarter" idx="13"/>
          </p:nvPr>
        </p:nvSpPr>
        <p:spPr/>
        <p:txBody>
          <a:bodyPr/>
          <a:lstStyle/>
          <a:p>
            <a:r>
              <a:rPr lang="en-US" dirty="0" smtClean="0"/>
              <a:t>A </a:t>
            </a:r>
            <a:r>
              <a:rPr lang="en-US" dirty="0"/>
              <a:t>rational function is a ratio of two polynomial functions. An equation that is related to a given function, f(x), is one in which the value of the dependent variable is known and you need to determine the value(s) of the independent variable that generates it. </a:t>
            </a:r>
            <a:endParaRPr lang="en-US" dirty="0" smtClean="0"/>
          </a:p>
          <a:p>
            <a:r>
              <a:rPr lang="en-US" dirty="0" smtClean="0"/>
              <a:t>For </a:t>
            </a:r>
            <a:r>
              <a:rPr lang="en-US" dirty="0"/>
              <a:t>a rational function with degree one or two polynomials in the numerator or denominator there will either be zero, one, or two pairs of values for which this is true. </a:t>
            </a:r>
          </a:p>
          <a:p>
            <a:endParaRPr lang="en-US" dirty="0"/>
          </a:p>
        </p:txBody>
      </p:sp>
    </p:spTree>
    <p:extLst>
      <p:ext uri="{BB962C8B-B14F-4D97-AF65-F5344CB8AC3E}">
        <p14:creationId xmlns:p14="http://schemas.microsoft.com/office/powerpoint/2010/main" val="323521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 Related To Rational Functions</a:t>
            </a:r>
            <a:endParaRPr lang="en-US" dirty="0"/>
          </a:p>
        </p:txBody>
      </p:sp>
      <p:sp>
        <p:nvSpPr>
          <p:cNvPr id="3" name="Content Placeholder 2"/>
          <p:cNvSpPr>
            <a:spLocks noGrp="1"/>
          </p:cNvSpPr>
          <p:nvPr>
            <p:ph sz="quarter" idx="13"/>
          </p:nvPr>
        </p:nvSpPr>
        <p:spPr/>
        <p:txBody>
          <a:bodyPr/>
          <a:lstStyle/>
          <a:p>
            <a:r>
              <a:rPr lang="en-US" dirty="0" smtClean="0"/>
              <a:t>Graphically</a:t>
            </a:r>
            <a:r>
              <a:rPr lang="en-US" dirty="0"/>
              <a:t>, locate a point on the graph of f(x) that has a y-coordinate equal to the given function value. The x-coordinate of this point is the x-value paired with that function value. This x-value is a solution to the equation if it is included in the domain of the function. </a:t>
            </a:r>
          </a:p>
          <a:p>
            <a:endParaRPr lang="en-US" dirty="0"/>
          </a:p>
        </p:txBody>
      </p:sp>
    </p:spTree>
    <p:extLst>
      <p:ext uri="{BB962C8B-B14F-4D97-AF65-F5344CB8AC3E}">
        <p14:creationId xmlns:p14="http://schemas.microsoft.com/office/powerpoint/2010/main" val="143319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 Related To Rational Functions</a:t>
            </a:r>
            <a:endParaRPr lang="en-US" dirty="0"/>
          </a:p>
        </p:txBody>
      </p:sp>
      <p:sp>
        <p:nvSpPr>
          <p:cNvPr id="3" name="Content Placeholder 2"/>
          <p:cNvSpPr>
            <a:spLocks noGrp="1"/>
          </p:cNvSpPr>
          <p:nvPr>
            <p:ph sz="quarter" idx="13"/>
          </p:nvPr>
        </p:nvSpPr>
        <p:spPr/>
        <p:txBody>
          <a:bodyPr/>
          <a:lstStyle/>
          <a:p>
            <a:r>
              <a:rPr lang="en-US" dirty="0" err="1" smtClean="0"/>
              <a:t>Tabularly</a:t>
            </a:r>
            <a:r>
              <a:rPr lang="en-US" dirty="0"/>
              <a:t>, locate the function value in the dependent variable column or row. The value in the independent variable column or row associated with this function value is a solution to the equation if it is included in the domain of the function. </a:t>
            </a:r>
          </a:p>
          <a:p>
            <a:endParaRPr lang="en-US" dirty="0"/>
          </a:p>
        </p:txBody>
      </p:sp>
    </p:spTree>
    <p:extLst>
      <p:ext uri="{BB962C8B-B14F-4D97-AF65-F5344CB8AC3E}">
        <p14:creationId xmlns:p14="http://schemas.microsoft.com/office/powerpoint/2010/main" val="22998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3"/>
              </p:nvPr>
            </p:nvSpPr>
            <p:spPr/>
            <p:txBody>
              <a:bodyPr/>
              <a:lstStyle/>
              <a:p>
                <a:r>
                  <a:rPr lang="en-US" dirty="0" smtClean="0"/>
                  <a:t>The </a:t>
                </a:r>
                <a:r>
                  <a:rPr lang="en-US" dirty="0"/>
                  <a:t>cost, </a:t>
                </a:r>
                <a:r>
                  <a:rPr lang="en-US" i="1" dirty="0"/>
                  <a:t>C</a:t>
                </a:r>
                <a:r>
                  <a:rPr lang="en-US" dirty="0"/>
                  <a:t>, in thousands of dollars, for a utility company to retrofit </a:t>
                </a:r>
                <a:r>
                  <a:rPr lang="en-US" i="1" dirty="0"/>
                  <a:t>p </a:t>
                </a:r>
                <a:r>
                  <a:rPr lang="en-US" dirty="0"/>
                  <a:t>percent of its existing coal power plants in North America to reduce their emission of toxins into the atmosphere can be modeled by the rational function </a:t>
                </a:r>
                <a:r>
                  <a:rPr lang="en-US" i="1" dirty="0"/>
                  <a:t>C</a:t>
                </a:r>
                <a:r>
                  <a:rPr lang="en-US" dirty="0"/>
                  <a:t>(</a:t>
                </a:r>
                <a:r>
                  <a:rPr lang="en-US" i="1" dirty="0"/>
                  <a:t>p</a:t>
                </a:r>
                <a:r>
                  <a:rPr lang="en-US" dirty="0"/>
                  <a:t>) </a:t>
                </a:r>
                <a:r>
                  <a:rPr lang="en-US" dirty="0" smtClean="0"/>
                  <a:t>=</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110</m:t>
                            </m:r>
                            <m:r>
                              <a:rPr lang="en-US" b="0" i="1" smtClean="0">
                                <a:latin typeface="Cambria Math" panose="02040503050406030204" pitchFamily="18" charset="0"/>
                              </a:rPr>
                              <m:t>𝑝</m:t>
                            </m:r>
                          </m:num>
                          <m:den>
                            <m:r>
                              <a:rPr lang="en-US" b="0" i="1" smtClean="0">
                                <a:latin typeface="Cambria Math" panose="02040503050406030204" pitchFamily="18" charset="0"/>
                              </a:rPr>
                              <m:t>110−</m:t>
                            </m:r>
                            <m:r>
                              <a:rPr lang="en-US" b="0" i="1" smtClean="0">
                                <a:latin typeface="Cambria Math" panose="02040503050406030204" pitchFamily="18" charset="0"/>
                              </a:rPr>
                              <m:t>𝑝</m:t>
                            </m:r>
                          </m:den>
                        </m:f>
                      </m:e>
                    </m:box>
                  </m:oMath>
                </a14:m>
                <a:r>
                  <a:rPr lang="en-US" dirty="0" smtClean="0"/>
                  <a:t>. </a:t>
                </a:r>
                <a:r>
                  <a:rPr lang="en-US" dirty="0"/>
                  <a:t>A utility company has budgeted $228,500 to retrofit its existing coal power plants. Approximately what percent of its coal power plants will the company be able to retrofit to reduce their emission of toxins into the atmosphere? Write an equation whose solution would answer the question and use the graph to find an approximate solution to the equation. </a:t>
                </a: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1043"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244598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p:cNvPicPr>
            <a:picLocks noGrp="1" noChangeAspect="1"/>
          </p:cNvPicPr>
          <p:nvPr>
            <p:ph sz="quarter" idx="13"/>
          </p:nvPr>
        </p:nvPicPr>
        <p:blipFill>
          <a:blip r:embed="rId2"/>
          <a:stretch>
            <a:fillRect/>
          </a:stretch>
        </p:blipFill>
        <p:spPr>
          <a:xfrm>
            <a:off x="3634049" y="2366963"/>
            <a:ext cx="4923902" cy="3424237"/>
          </a:xfrm>
          <a:prstGeom prst="rect">
            <a:avLst/>
          </a:prstGeom>
        </p:spPr>
      </p:pic>
    </p:spTree>
    <p:extLst>
      <p:ext uri="{BB962C8B-B14F-4D97-AF65-F5344CB8AC3E}">
        <p14:creationId xmlns:p14="http://schemas.microsoft.com/office/powerpoint/2010/main" val="275334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fontScale="85000" lnSpcReduction="20000"/>
              </a:bodyPr>
              <a:lstStyle/>
              <a:p>
                <a:r>
                  <a:rPr lang="en-US" b="1" dirty="0" smtClean="0"/>
                  <a:t>Step 1   </a:t>
                </a:r>
                <a:r>
                  <a:rPr lang="en-US" dirty="0" smtClean="0"/>
                  <a:t>Type the equation in the function editor</a:t>
                </a:r>
              </a:p>
              <a:p>
                <a:endParaRPr lang="en-US" dirty="0"/>
              </a:p>
              <a:p>
                <a:r>
                  <a:rPr lang="en-US" dirty="0" smtClean="0"/>
                  <a:t>In the calculator:</a:t>
                </a:r>
              </a:p>
              <a:p>
                <a:r>
                  <a:rPr lang="en-US" dirty="0" smtClean="0"/>
                  <a:t>Add Graph</a:t>
                </a:r>
              </a:p>
              <a:p>
                <a:r>
                  <a:rPr lang="en-US" dirty="0" smtClean="0"/>
                  <a:t>Type </a:t>
                </a:r>
                <a14:m>
                  <m:oMath xmlns:m="http://schemas.openxmlformats.org/officeDocument/2006/math">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110</m:t>
                            </m:r>
                            <m:r>
                              <a:rPr lang="en-US" b="0" i="1" smtClean="0">
                                <a:latin typeface="Cambria Math" panose="02040503050406030204" pitchFamily="18" charset="0"/>
                              </a:rPr>
                              <m:t>𝑝</m:t>
                            </m:r>
                          </m:num>
                          <m:den>
                            <m:r>
                              <a:rPr lang="en-US" b="0" i="1" smtClean="0">
                                <a:latin typeface="Cambria Math" panose="02040503050406030204" pitchFamily="18" charset="0"/>
                              </a:rPr>
                              <m:t>110−</m:t>
                            </m:r>
                            <m:r>
                              <a:rPr lang="en-US" b="0" i="1" smtClean="0">
                                <a:latin typeface="Cambria Math" panose="02040503050406030204" pitchFamily="18" charset="0"/>
                              </a:rPr>
                              <m:t>𝑝</m:t>
                            </m:r>
                          </m:den>
                        </m:f>
                      </m:e>
                    </m:box>
                  </m:oMath>
                </a14:m>
                <a:endParaRPr lang="en-US" dirty="0" smtClean="0"/>
              </a:p>
              <a:p>
                <a:endParaRPr lang="en-US" dirty="0"/>
              </a:p>
              <a:p>
                <a:r>
                  <a:rPr lang="en-US" dirty="0" smtClean="0"/>
                  <a:t>Make sure to change the window settings if necessary to see the full graph</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2"/>
                <a:stretch>
                  <a:fillRect l="-597" t="-534" r="-1432"/>
                </a:stretch>
              </a:blipFill>
            </p:spPr>
            <p:txBody>
              <a:bodyPr/>
              <a:lstStyle/>
              <a:p>
                <a:r>
                  <a:rPr lang="en-US">
                    <a:noFill/>
                  </a:rPr>
                  <a:t> </a:t>
                </a:r>
              </a:p>
            </p:txBody>
          </p:sp>
        </mc:Fallback>
      </mc:AlternateContent>
      <p:pic>
        <p:nvPicPr>
          <p:cNvPr id="5" name="Content Placeholder 4"/>
          <p:cNvPicPr>
            <a:picLocks noGrp="1" noChangeAspect="1"/>
          </p:cNvPicPr>
          <p:nvPr>
            <p:ph sz="quarter" idx="14"/>
          </p:nvPr>
        </p:nvPicPr>
        <p:blipFill>
          <a:blip r:embed="rId3"/>
          <a:stretch>
            <a:fillRect/>
          </a:stretch>
        </p:blipFill>
        <p:spPr>
          <a:xfrm>
            <a:off x="6290716" y="1825625"/>
            <a:ext cx="5063084" cy="3789823"/>
          </a:xfrm>
          <a:prstGeom prst="rect">
            <a:avLst/>
          </a:prstGeom>
        </p:spPr>
      </p:pic>
    </p:spTree>
    <p:extLst>
      <p:ext uri="{BB962C8B-B14F-4D97-AF65-F5344CB8AC3E}">
        <p14:creationId xmlns:p14="http://schemas.microsoft.com/office/powerpoint/2010/main" val="411672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lstStyle/>
          <a:p>
            <a:r>
              <a:rPr lang="en-US" b="1" dirty="0" smtClean="0"/>
              <a:t>Step 2 </a:t>
            </a:r>
            <a:r>
              <a:rPr lang="en-US" dirty="0" smtClean="0"/>
              <a:t>Since the budget is for $228,500, make a second equation equal to 228.5 (the graph is in thousands of dollars)</a:t>
            </a:r>
          </a:p>
          <a:p>
            <a:endParaRPr lang="en-US" b="1" dirty="0"/>
          </a:p>
          <a:p>
            <a:r>
              <a:rPr lang="en-US" dirty="0" smtClean="0"/>
              <a:t>In the calculator</a:t>
            </a:r>
          </a:p>
          <a:p>
            <a:r>
              <a:rPr lang="en-US" dirty="0" smtClean="0"/>
              <a:t>tab 228.5</a:t>
            </a:r>
          </a:p>
          <a:p>
            <a:endParaRPr lang="en-US" b="1" dirty="0"/>
          </a:p>
        </p:txBody>
      </p:sp>
      <p:pic>
        <p:nvPicPr>
          <p:cNvPr id="5" name="Content Placeholder 4"/>
          <p:cNvPicPr>
            <a:picLocks noGrp="1" noChangeAspect="1"/>
          </p:cNvPicPr>
          <p:nvPr>
            <p:ph sz="quarter" idx="14"/>
          </p:nvPr>
        </p:nvPicPr>
        <p:blipFill>
          <a:blip r:embed="rId2"/>
          <a:stretch>
            <a:fillRect/>
          </a:stretch>
        </p:blipFill>
        <p:spPr>
          <a:xfrm>
            <a:off x="6096000" y="1825625"/>
            <a:ext cx="5251957" cy="3935095"/>
          </a:xfrm>
          <a:prstGeom prst="rect">
            <a:avLst/>
          </a:prstGeom>
        </p:spPr>
      </p:pic>
    </p:spTree>
    <p:extLst>
      <p:ext uri="{BB962C8B-B14F-4D97-AF65-F5344CB8AC3E}">
        <p14:creationId xmlns:p14="http://schemas.microsoft.com/office/powerpoint/2010/main" val="94705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3"/>
          </p:nvPr>
        </p:nvSpPr>
        <p:spPr/>
        <p:txBody>
          <a:bodyPr/>
          <a:lstStyle/>
          <a:p>
            <a:r>
              <a:rPr lang="en-US" b="1" dirty="0" smtClean="0"/>
              <a:t>Step 3</a:t>
            </a:r>
            <a:r>
              <a:rPr lang="en-US" dirty="0" smtClean="0"/>
              <a:t>   Determine the point of intersection between the two equations</a:t>
            </a:r>
          </a:p>
          <a:p>
            <a:endParaRPr lang="en-US" b="1" dirty="0"/>
          </a:p>
          <a:p>
            <a:r>
              <a:rPr lang="en-US" dirty="0" smtClean="0"/>
              <a:t>Menu, 6, 4</a:t>
            </a:r>
          </a:p>
          <a:p>
            <a:r>
              <a:rPr lang="en-US" dirty="0" smtClean="0"/>
              <a:t>Get the lower and upper bounds</a:t>
            </a:r>
          </a:p>
          <a:p>
            <a:endParaRPr lang="en-US" dirty="0"/>
          </a:p>
        </p:txBody>
      </p:sp>
      <p:pic>
        <p:nvPicPr>
          <p:cNvPr id="5" name="Content Placeholder 4"/>
          <p:cNvPicPr>
            <a:picLocks noGrp="1" noChangeAspect="1"/>
          </p:cNvPicPr>
          <p:nvPr>
            <p:ph sz="quarter" idx="14"/>
          </p:nvPr>
        </p:nvPicPr>
        <p:blipFill>
          <a:blip r:embed="rId2"/>
          <a:stretch>
            <a:fillRect/>
          </a:stretch>
        </p:blipFill>
        <p:spPr>
          <a:xfrm>
            <a:off x="6403656" y="1825625"/>
            <a:ext cx="4950143" cy="3716280"/>
          </a:xfrm>
          <a:prstGeom prst="rect">
            <a:avLst/>
          </a:prstGeom>
        </p:spPr>
      </p:pic>
    </p:spTree>
    <p:extLst>
      <p:ext uri="{BB962C8B-B14F-4D97-AF65-F5344CB8AC3E}">
        <p14:creationId xmlns:p14="http://schemas.microsoft.com/office/powerpoint/2010/main" val="39563087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1548</TotalTime>
  <Words>561</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Cambria Math</vt:lpstr>
      <vt:lpstr>Tw Cen MT</vt:lpstr>
      <vt:lpstr>Wingdings</vt:lpstr>
      <vt:lpstr>Droplet</vt:lpstr>
      <vt:lpstr>Solving Equations Related To Rational Functions</vt:lpstr>
      <vt:lpstr>Solving Equations Related To Rational Functions</vt:lpstr>
      <vt:lpstr>Solving Equations Related To Rational Functions</vt:lpstr>
      <vt:lpstr>Solving Equations Related To Rational Functions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vector>
  </TitlesOfParts>
  <Company>AISD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Equations Related To Rational Functions</dc:title>
  <dc:creator>CALVIN BOYKIN</dc:creator>
  <cp:lastModifiedBy>CALVIN BOYKIN</cp:lastModifiedBy>
  <cp:revision>11</cp:revision>
  <dcterms:created xsi:type="dcterms:W3CDTF">2020-04-15T17:58:09Z</dcterms:created>
  <dcterms:modified xsi:type="dcterms:W3CDTF">2020-04-18T21:06:36Z</dcterms:modified>
</cp:coreProperties>
</file>