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51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2982665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83672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8061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2677804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5710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4131176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2853744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2579841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352133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E56B13-BD7A-48A2-8D6F-58202C547792}"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103862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56B13-BD7A-48A2-8D6F-58202C547792}"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679871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E56B13-BD7A-48A2-8D6F-58202C547792}"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63112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E56B13-BD7A-48A2-8D6F-58202C547792}"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1819496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E56B13-BD7A-48A2-8D6F-58202C547792}"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385348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E56B13-BD7A-48A2-8D6F-58202C547792}"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2403420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CE56B13-BD7A-48A2-8D6F-58202C547792}"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ECA3F-F2F2-4EE9-97C1-E341A2AC79BE}" type="slidenum">
              <a:rPr lang="en-US" smtClean="0"/>
              <a:t>‹#›</a:t>
            </a:fld>
            <a:endParaRPr lang="en-US"/>
          </a:p>
        </p:txBody>
      </p:sp>
    </p:spTree>
    <p:extLst>
      <p:ext uri="{BB962C8B-B14F-4D97-AF65-F5344CB8AC3E}">
        <p14:creationId xmlns:p14="http://schemas.microsoft.com/office/powerpoint/2010/main" val="39900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CE56B13-BD7A-48A2-8D6F-58202C547792}" type="datetimeFigureOut">
              <a:rPr lang="en-US" smtClean="0"/>
              <a:t>4/17/2020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8ECA3F-F2F2-4EE9-97C1-E341A2AC79BE}" type="slidenum">
              <a:rPr lang="en-US" smtClean="0"/>
              <a:t>‹#›</a:t>
            </a:fld>
            <a:endParaRPr lang="en-US"/>
          </a:p>
        </p:txBody>
      </p:sp>
    </p:spTree>
    <p:extLst>
      <p:ext uri="{BB962C8B-B14F-4D97-AF65-F5344CB8AC3E}">
        <p14:creationId xmlns:p14="http://schemas.microsoft.com/office/powerpoint/2010/main" val="16590725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r>
            <a:br>
              <a:rPr lang="en-US" dirty="0"/>
            </a:br>
            <a:r>
              <a:rPr lang="en-US" dirty="0"/>
              <a:t/>
            </a:r>
            <a:br>
              <a:rPr lang="en-US" dirty="0"/>
            </a:br>
            <a:r>
              <a:rPr lang="en-US" dirty="0"/>
              <a:t> Estimating Solutions from Graphs and Tables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62728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According </a:t>
                </a:r>
                <a:r>
                  <a:rPr lang="en-US" dirty="0"/>
                  <a:t>to the United States Geological Service, seismologists use several </a:t>
                </a:r>
                <a:r>
                  <a:rPr lang="en-US" dirty="0" smtClean="0"/>
                  <a:t>different </a:t>
                </a:r>
                <a:r>
                  <a:rPr lang="en-US" dirty="0"/>
                  <a:t>magnitudes to describe earthquakes. For example, the formula </a:t>
                </a:r>
                <a:r>
                  <a:rPr lang="en-US" i="1" dirty="0"/>
                  <a:t>g</a:t>
                </a:r>
                <a:r>
                  <a:rPr lang="en-US" dirty="0"/>
                  <a:t>(</a:t>
                </a:r>
                <a:r>
                  <a:rPr lang="en-US" i="1" dirty="0"/>
                  <a:t>x</a:t>
                </a:r>
                <a:r>
                  <a:rPr lang="en-US" dirty="0"/>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 </m:t>
                    </m:r>
                  </m:oMath>
                </a14:m>
                <a:r>
                  <a:rPr lang="en-US" dirty="0" smtClean="0"/>
                  <a:t>log </a:t>
                </a:r>
                <a:r>
                  <a:rPr lang="en-US" i="1" dirty="0" smtClean="0"/>
                  <a:t>x </a:t>
                </a:r>
                <a:r>
                  <a:rPr lang="en-US" dirty="0"/>
                  <a:t>– 2.9 calculates the magnitude </a:t>
                </a:r>
                <a:r>
                  <a:rPr lang="en-US" i="1" dirty="0"/>
                  <a:t>g</a:t>
                </a:r>
                <a:r>
                  <a:rPr lang="en-US" dirty="0"/>
                  <a:t>(</a:t>
                </a:r>
                <a:r>
                  <a:rPr lang="en-US" i="1" dirty="0"/>
                  <a:t>x</a:t>
                </a:r>
                <a:r>
                  <a:rPr lang="en-US" dirty="0"/>
                  <a:t>), a measure of seismic potential for damage, as a function of </a:t>
                </a:r>
                <a:r>
                  <a:rPr lang="en-US" i="1" dirty="0"/>
                  <a:t>x</a:t>
                </a:r>
                <a:r>
                  <a:rPr lang="en-US" dirty="0"/>
                  <a:t>, the energy that radiates from the earth-quake’s epicenter as measured in ergs. If a seismologist uses this magnitude formula to report an instance of a magnitude 1.4 earthquake, how much energy radiated from the epicenter of this earthquake? Write an equation whose solution answers the </a:t>
                </a:r>
                <a:r>
                  <a:rPr lang="en-US" dirty="0" smtClean="0"/>
                  <a:t>question</a:t>
                </a:r>
                <a:r>
                  <a:rPr lang="en-US" dirty="0"/>
                  <a:t>, and use the graph to solve the problem.</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r="-870"/>
                </a:stretch>
              </a:blipFill>
            </p:spPr>
            <p:txBody>
              <a:bodyPr/>
              <a:lstStyle/>
              <a:p>
                <a:r>
                  <a:rPr lang="en-US">
                    <a:noFill/>
                  </a:rPr>
                  <a:t> </a:t>
                </a:r>
              </a:p>
            </p:txBody>
          </p:sp>
        </mc:Fallback>
      </mc:AlternateContent>
    </p:spTree>
    <p:extLst>
      <p:ext uri="{BB962C8B-B14F-4D97-AF65-F5344CB8AC3E}">
        <p14:creationId xmlns:p14="http://schemas.microsoft.com/office/powerpoint/2010/main" val="1396412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1325563"/>
          </a:xfrm>
        </p:spPr>
        <p:txBody>
          <a:bodyPr/>
          <a:lstStyle/>
          <a:p>
            <a:r>
              <a:rPr lang="en-US" dirty="0" smtClean="0"/>
              <a:t>Examples</a:t>
            </a:r>
            <a:endParaRPr lang="en-US" dirty="0"/>
          </a:p>
        </p:txBody>
      </p:sp>
      <p:pic>
        <p:nvPicPr>
          <p:cNvPr id="4" name="Content Placeholder 3"/>
          <p:cNvPicPr>
            <a:picLocks noGrp="1" noChangeAspect="1"/>
          </p:cNvPicPr>
          <p:nvPr>
            <p:ph idx="4294967295"/>
          </p:nvPr>
        </p:nvPicPr>
        <p:blipFill>
          <a:blip r:embed="rId2"/>
          <a:stretch>
            <a:fillRect/>
          </a:stretch>
        </p:blipFill>
        <p:spPr>
          <a:xfrm>
            <a:off x="3117850" y="365125"/>
            <a:ext cx="9074150" cy="6335713"/>
          </a:xfrm>
          <a:prstGeom prst="rect">
            <a:avLst/>
          </a:prstGeom>
        </p:spPr>
      </p:pic>
    </p:spTree>
    <p:extLst>
      <p:ext uri="{BB962C8B-B14F-4D97-AF65-F5344CB8AC3E}">
        <p14:creationId xmlns:p14="http://schemas.microsoft.com/office/powerpoint/2010/main" val="464405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b="1" dirty="0" smtClean="0"/>
                  <a:t>STEP </a:t>
                </a:r>
                <a:r>
                  <a:rPr lang="en-US" b="1" dirty="0"/>
                  <a:t>1 </a:t>
                </a:r>
                <a:r>
                  <a:rPr lang="en-US" dirty="0" smtClean="0"/>
                  <a:t>   Use the function to create a graph.</a:t>
                </a:r>
              </a:p>
              <a:p>
                <a:endParaRPr lang="en-US" dirty="0" smtClean="0"/>
              </a:p>
              <a:p>
                <a:r>
                  <a:rPr lang="en-US" dirty="0" smtClean="0"/>
                  <a:t>New Document</a:t>
                </a:r>
              </a:p>
              <a:p>
                <a:r>
                  <a:rPr lang="en-US" dirty="0" smtClean="0"/>
                  <a:t>Add Graphs</a:t>
                </a:r>
              </a:p>
              <a:p>
                <a:r>
                  <a:rPr lang="en-US" dirty="0" smtClean="0"/>
                  <a:t>Type function: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 </m:t>
                    </m:r>
                  </m:oMath>
                </a14:m>
                <a:r>
                  <a:rPr lang="en-US" dirty="0" smtClean="0"/>
                  <a:t>* log</a:t>
                </a:r>
                <a:r>
                  <a:rPr lang="en-US" baseline="-25000" dirty="0" smtClean="0"/>
                  <a:t>10</a:t>
                </a:r>
                <a:r>
                  <a:rPr lang="en-US" dirty="0" smtClean="0"/>
                  <a:t> </a:t>
                </a:r>
                <a:r>
                  <a:rPr lang="en-US" i="1" dirty="0" smtClean="0"/>
                  <a:t>x </a:t>
                </a:r>
                <a:r>
                  <a:rPr lang="en-US" dirty="0"/>
                  <a:t>– 2.9 </a:t>
                </a:r>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1849761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2   </a:t>
            </a:r>
            <a:r>
              <a:rPr lang="en-US" dirty="0" smtClean="0"/>
              <a:t>Since the magnitude of the earthquake is 1.4, make a second equation equal to 1.4 and determine the intersection</a:t>
            </a:r>
          </a:p>
          <a:p>
            <a:endParaRPr lang="en-US" b="1" dirty="0" smtClean="0"/>
          </a:p>
          <a:p>
            <a:r>
              <a:rPr lang="en-US" dirty="0" smtClean="0"/>
              <a:t>In the calculator</a:t>
            </a:r>
            <a:endParaRPr lang="en-US" dirty="0"/>
          </a:p>
          <a:p>
            <a:r>
              <a:rPr lang="en-US" dirty="0"/>
              <a:t>t</a:t>
            </a:r>
            <a:r>
              <a:rPr lang="en-US" dirty="0" smtClean="0"/>
              <a:t>ab 1.4</a:t>
            </a:r>
          </a:p>
          <a:p>
            <a:endParaRPr lang="en-US" dirty="0" smtClean="0"/>
          </a:p>
          <a:p>
            <a:endParaRPr lang="en-US" dirty="0"/>
          </a:p>
        </p:txBody>
      </p:sp>
    </p:spTree>
    <p:extLst>
      <p:ext uri="{BB962C8B-B14F-4D97-AF65-F5344CB8AC3E}">
        <p14:creationId xmlns:p14="http://schemas.microsoft.com/office/powerpoint/2010/main" val="2457899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normAutofit/>
          </a:bodyPr>
          <a:lstStyle/>
          <a:p>
            <a:r>
              <a:rPr lang="en-US" dirty="0" smtClean="0"/>
              <a:t>Here is where things get tricky and you have to do some work:</a:t>
            </a:r>
          </a:p>
          <a:p>
            <a:r>
              <a:rPr lang="en-US" dirty="0" smtClean="0"/>
              <a:t>Menu, 4, A to show the graph doesn’t show you the whole thing so that you can find the intersection.</a:t>
            </a:r>
          </a:p>
          <a:p>
            <a:r>
              <a:rPr lang="en-US" dirty="0" smtClean="0"/>
              <a:t>So we are going to change the window settings so that we can find it!</a:t>
            </a:r>
          </a:p>
          <a:p>
            <a:r>
              <a:rPr lang="en-US" dirty="0" smtClean="0"/>
              <a:t>Menu, 4, 1 will open the window settings. </a:t>
            </a:r>
            <a:endParaRPr lang="en-US" dirty="0"/>
          </a:p>
        </p:txBody>
      </p:sp>
      <p:pic>
        <p:nvPicPr>
          <p:cNvPr id="5" name="Content Placeholder 4"/>
          <p:cNvPicPr>
            <a:picLocks noGrp="1" noChangeAspect="1"/>
          </p:cNvPicPr>
          <p:nvPr>
            <p:ph sz="half" idx="2"/>
          </p:nvPr>
        </p:nvPicPr>
        <p:blipFill>
          <a:blip r:embed="rId2"/>
          <a:stretch>
            <a:fillRect/>
          </a:stretch>
        </p:blipFill>
        <p:spPr>
          <a:xfrm>
            <a:off x="6105525" y="2160589"/>
            <a:ext cx="3168477" cy="3252596"/>
          </a:xfrm>
          <a:prstGeom prst="rect">
            <a:avLst/>
          </a:prstGeom>
        </p:spPr>
      </p:pic>
    </p:spTree>
    <p:extLst>
      <p:ext uri="{BB962C8B-B14F-4D97-AF65-F5344CB8AC3E}">
        <p14:creationId xmlns:p14="http://schemas.microsoft.com/office/powerpoint/2010/main" val="1467816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normAutofit/>
          </a:bodyPr>
          <a:lstStyle/>
          <a:p>
            <a:r>
              <a:rPr lang="en-US" dirty="0" smtClean="0"/>
              <a:t>If you look at the graph that was given, it starts at 0 on the x-axis and goes to 9,000,000. However, if we look at </a:t>
            </a:r>
            <a:r>
              <a:rPr lang="en-US" dirty="0" smtClean="0">
                <a:solidFill>
                  <a:srgbClr val="FF0000"/>
                </a:solidFill>
              </a:rPr>
              <a:t>1.4 on the y-axis </a:t>
            </a:r>
            <a:r>
              <a:rPr lang="en-US" dirty="0" smtClean="0"/>
              <a:t>and trace across, we can see that it should intersect around </a:t>
            </a:r>
            <a:r>
              <a:rPr lang="en-US" dirty="0" smtClean="0">
                <a:solidFill>
                  <a:srgbClr val="FF0000"/>
                </a:solidFill>
              </a:rPr>
              <a:t>3,000,000</a:t>
            </a:r>
            <a:r>
              <a:rPr lang="en-US" dirty="0" smtClean="0"/>
              <a:t>. So let’s use this to set our window.</a:t>
            </a:r>
          </a:p>
          <a:p>
            <a:r>
              <a:rPr lang="en-US" dirty="0" smtClean="0"/>
              <a:t>Notice I went just a little past where the intersection should be.</a:t>
            </a:r>
            <a:endParaRPr lang="en-US" dirty="0"/>
          </a:p>
        </p:txBody>
      </p:sp>
      <p:pic>
        <p:nvPicPr>
          <p:cNvPr id="5" name="Content Placeholder 4"/>
          <p:cNvPicPr>
            <a:picLocks noGrp="1" noChangeAspect="1"/>
          </p:cNvPicPr>
          <p:nvPr>
            <p:ph sz="half" idx="2"/>
          </p:nvPr>
        </p:nvPicPr>
        <p:blipFill>
          <a:blip r:embed="rId2"/>
          <a:stretch>
            <a:fillRect/>
          </a:stretch>
        </p:blipFill>
        <p:spPr>
          <a:xfrm>
            <a:off x="6081712" y="2160590"/>
            <a:ext cx="3024196" cy="3050380"/>
          </a:xfrm>
          <a:prstGeom prst="rect">
            <a:avLst/>
          </a:prstGeom>
        </p:spPr>
      </p:pic>
    </p:spTree>
    <p:extLst>
      <p:ext uri="{BB962C8B-B14F-4D97-AF65-F5344CB8AC3E}">
        <p14:creationId xmlns:p14="http://schemas.microsoft.com/office/powerpoint/2010/main" val="4110320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7" name="Content Placeholder 6"/>
          <p:cNvSpPr>
            <a:spLocks noGrp="1"/>
          </p:cNvSpPr>
          <p:nvPr>
            <p:ph sz="half" idx="1"/>
          </p:nvPr>
        </p:nvSpPr>
        <p:spPr/>
        <p:txBody>
          <a:bodyPr/>
          <a:lstStyle/>
          <a:p>
            <a:r>
              <a:rPr lang="en-US" dirty="0" smtClean="0"/>
              <a:t>Here is the graph.</a:t>
            </a:r>
          </a:p>
          <a:p>
            <a:r>
              <a:rPr lang="en-US" dirty="0" smtClean="0"/>
              <a:t>Now just find the intersection.</a:t>
            </a:r>
            <a:endParaRPr lang="en-US" dirty="0"/>
          </a:p>
        </p:txBody>
      </p:sp>
      <p:pic>
        <p:nvPicPr>
          <p:cNvPr id="9" name="Content Placeholder 8"/>
          <p:cNvPicPr>
            <a:picLocks noGrp="1" noChangeAspect="1"/>
          </p:cNvPicPr>
          <p:nvPr>
            <p:ph sz="half" idx="2"/>
          </p:nvPr>
        </p:nvPicPr>
        <p:blipFill>
          <a:blip r:embed="rId2"/>
          <a:stretch>
            <a:fillRect/>
          </a:stretch>
        </p:blipFill>
        <p:spPr>
          <a:xfrm>
            <a:off x="4975668" y="2160589"/>
            <a:ext cx="3944753" cy="2944019"/>
          </a:xfrm>
          <a:prstGeom prst="rect">
            <a:avLst/>
          </a:prstGeom>
        </p:spPr>
      </p:pic>
    </p:spTree>
    <p:extLst>
      <p:ext uri="{BB962C8B-B14F-4D97-AF65-F5344CB8AC3E}">
        <p14:creationId xmlns:p14="http://schemas.microsoft.com/office/powerpoint/2010/main" val="423304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lstStyle/>
          <a:p>
            <a:r>
              <a:rPr lang="en-US" b="1" dirty="0" smtClean="0"/>
              <a:t>Step 3   </a:t>
            </a:r>
            <a:r>
              <a:rPr lang="en-US" dirty="0" smtClean="0"/>
              <a:t>Find the intersection</a:t>
            </a:r>
          </a:p>
          <a:p>
            <a:endParaRPr lang="en-US" b="1" dirty="0"/>
          </a:p>
          <a:p>
            <a:r>
              <a:rPr lang="en-US" dirty="0" smtClean="0"/>
              <a:t>In the calculator:</a:t>
            </a:r>
          </a:p>
          <a:p>
            <a:r>
              <a:rPr lang="en-US" dirty="0" smtClean="0"/>
              <a:t>Menu, 6, 4</a:t>
            </a:r>
          </a:p>
          <a:p>
            <a:r>
              <a:rPr lang="en-US" dirty="0" smtClean="0"/>
              <a:t>Get the lower and upper bounds</a:t>
            </a:r>
          </a:p>
          <a:p>
            <a:endParaRPr lang="en-US" dirty="0"/>
          </a:p>
        </p:txBody>
      </p:sp>
      <p:pic>
        <p:nvPicPr>
          <p:cNvPr id="5" name="Content Placeholder 4"/>
          <p:cNvPicPr>
            <a:picLocks noGrp="1" noChangeAspect="1"/>
          </p:cNvPicPr>
          <p:nvPr>
            <p:ph sz="half" idx="2"/>
          </p:nvPr>
        </p:nvPicPr>
        <p:blipFill>
          <a:blip r:embed="rId2"/>
          <a:stretch>
            <a:fillRect/>
          </a:stretch>
        </p:blipFill>
        <p:spPr>
          <a:xfrm>
            <a:off x="4975668" y="1930400"/>
            <a:ext cx="5211025" cy="3958523"/>
          </a:xfrm>
          <a:prstGeom prst="rect">
            <a:avLst/>
          </a:prstGeom>
        </p:spPr>
      </p:pic>
    </p:spTree>
    <p:extLst>
      <p:ext uri="{BB962C8B-B14F-4D97-AF65-F5344CB8AC3E}">
        <p14:creationId xmlns:p14="http://schemas.microsoft.com/office/powerpoint/2010/main" val="1151513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6" name="Content Placeholder 5"/>
          <p:cNvSpPr>
            <a:spLocks noGrp="1"/>
          </p:cNvSpPr>
          <p:nvPr>
            <p:ph sz="half" idx="1"/>
          </p:nvPr>
        </p:nvSpPr>
        <p:spPr/>
        <p:txBody>
          <a:bodyPr/>
          <a:lstStyle/>
          <a:p>
            <a:r>
              <a:rPr lang="en-US" dirty="0" smtClean="0"/>
              <a:t>If your answer comes out in scientific notation like mine did, we can fix that too!</a:t>
            </a:r>
          </a:p>
          <a:p>
            <a:r>
              <a:rPr lang="en-US" dirty="0" smtClean="0"/>
              <a:t>In the calculator:</a:t>
            </a:r>
          </a:p>
          <a:p>
            <a:r>
              <a:rPr lang="en-US" dirty="0" smtClean="0"/>
              <a:t>Left click on the x-value, then right click to bring up the menu.</a:t>
            </a:r>
          </a:p>
          <a:p>
            <a:r>
              <a:rPr lang="en-US" dirty="0" smtClean="0"/>
              <a:t>Select Attributes. When it asks for Custom Precision, type 0</a:t>
            </a:r>
          </a:p>
          <a:p>
            <a:endParaRPr lang="en-US" dirty="0"/>
          </a:p>
        </p:txBody>
      </p:sp>
      <p:pic>
        <p:nvPicPr>
          <p:cNvPr id="4" name="Content Placeholder 3"/>
          <p:cNvPicPr>
            <a:picLocks noGrp="1" noChangeAspect="1"/>
          </p:cNvPicPr>
          <p:nvPr>
            <p:ph sz="half" idx="2"/>
          </p:nvPr>
        </p:nvPicPr>
        <p:blipFill>
          <a:blip r:embed="rId2"/>
          <a:stretch>
            <a:fillRect/>
          </a:stretch>
        </p:blipFill>
        <p:spPr>
          <a:xfrm>
            <a:off x="5118100" y="1930400"/>
            <a:ext cx="5257800" cy="3935573"/>
          </a:xfrm>
          <a:prstGeom prst="rect">
            <a:avLst/>
          </a:prstGeom>
        </p:spPr>
      </p:pic>
    </p:spTree>
    <p:extLst>
      <p:ext uri="{BB962C8B-B14F-4D97-AF65-F5344CB8AC3E}">
        <p14:creationId xmlns:p14="http://schemas.microsoft.com/office/powerpoint/2010/main" val="508335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6" name="Content Placeholder 5"/>
          <p:cNvSpPr>
            <a:spLocks noGrp="1"/>
          </p:cNvSpPr>
          <p:nvPr>
            <p:ph idx="1"/>
          </p:nvPr>
        </p:nvSpPr>
        <p:spPr/>
        <p:txBody>
          <a:bodyPr/>
          <a:lstStyle/>
          <a:p>
            <a:r>
              <a:rPr lang="en-US" b="1" dirty="0" smtClean="0"/>
              <a:t>Step 4</a:t>
            </a:r>
            <a:r>
              <a:rPr lang="en-US" dirty="0" smtClean="0"/>
              <a:t>   Interpret the intersection point in terms of the situation</a:t>
            </a:r>
          </a:p>
          <a:p>
            <a:endParaRPr lang="en-US" b="1" dirty="0"/>
          </a:p>
          <a:p>
            <a:r>
              <a:rPr lang="en-US" dirty="0" smtClean="0"/>
              <a:t>The equation tells us that an earthquake that radiates 2,818,383 ergs of energy will have a magnitude of 1.4</a:t>
            </a:r>
            <a:endParaRPr lang="en-US" dirty="0"/>
          </a:p>
        </p:txBody>
      </p:sp>
    </p:spTree>
    <p:extLst>
      <p:ext uri="{BB962C8B-B14F-4D97-AF65-F5344CB8AC3E}">
        <p14:creationId xmlns:p14="http://schemas.microsoft.com/office/powerpoint/2010/main" val="4176543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 Estimating Solutions from Graphs and Tables </a:t>
            </a:r>
            <a:br>
              <a:rPr lang="en-US" dirty="0"/>
            </a:br>
            <a:endParaRPr lang="en-US" dirty="0"/>
          </a:p>
        </p:txBody>
      </p:sp>
      <p:sp>
        <p:nvSpPr>
          <p:cNvPr id="3" name="Content Placeholder 2"/>
          <p:cNvSpPr>
            <a:spLocks noGrp="1"/>
          </p:cNvSpPr>
          <p:nvPr>
            <p:ph idx="1"/>
          </p:nvPr>
        </p:nvSpPr>
        <p:spPr/>
        <p:txBody>
          <a:bodyPr/>
          <a:lstStyle/>
          <a:p>
            <a:r>
              <a:rPr lang="en-US" dirty="0" smtClean="0"/>
              <a:t>A </a:t>
            </a:r>
            <a:r>
              <a:rPr lang="en-US" dirty="0"/>
              <a:t>graph or a table shows specific paired input and output values that satisfy a functional relationship. If you know an output value for a function, then you can use tables or graphs to determine the input value that generated the given output value. </a:t>
            </a:r>
          </a:p>
          <a:p>
            <a:endParaRPr lang="en-US" dirty="0"/>
          </a:p>
        </p:txBody>
      </p:sp>
    </p:spTree>
    <p:extLst>
      <p:ext uri="{BB962C8B-B14F-4D97-AF65-F5344CB8AC3E}">
        <p14:creationId xmlns:p14="http://schemas.microsoft.com/office/powerpoint/2010/main" val="336240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 Estimating Solutions from Graphs and Tables </a:t>
            </a:r>
            <a:br>
              <a:rPr lang="en-US" dirty="0"/>
            </a:br>
            <a:endParaRPr lang="en-US" dirty="0"/>
          </a:p>
        </p:txBody>
      </p:sp>
      <p:sp>
        <p:nvSpPr>
          <p:cNvPr id="3" name="Content Placeholder 2"/>
          <p:cNvSpPr>
            <a:spLocks noGrp="1"/>
          </p:cNvSpPr>
          <p:nvPr>
            <p:ph idx="1"/>
          </p:nvPr>
        </p:nvSpPr>
        <p:spPr/>
        <p:txBody>
          <a:bodyPr/>
          <a:lstStyle/>
          <a:p>
            <a:r>
              <a:rPr lang="en-US" dirty="0" smtClean="0"/>
              <a:t>You </a:t>
            </a:r>
            <a:r>
              <a:rPr lang="en-US" dirty="0"/>
              <a:t>can use a graph or a table to approximate solutions to equations that are related to a function, f(x). If you have an equation, f(x) = b, then the following statements are true</a:t>
            </a:r>
            <a:r>
              <a:rPr lang="en-US" dirty="0" smtClean="0"/>
              <a:t>.</a:t>
            </a:r>
          </a:p>
          <a:p>
            <a:r>
              <a:rPr lang="en-US" dirty="0" smtClean="0"/>
              <a:t>Graphically</a:t>
            </a:r>
            <a:r>
              <a:rPr lang="en-US" dirty="0"/>
              <a:t>, locate a point on the graph of f(x) that has a y-coordinate equal to the given function value. The x-coordinate of this point is the x-value paired with that function value. This x-value is a solution to the equation. Depending on the function type, there may be zero, one, or more than one x-value that generates a particular function value. </a:t>
            </a:r>
          </a:p>
          <a:p>
            <a:endParaRPr lang="en-US" dirty="0"/>
          </a:p>
        </p:txBody>
      </p:sp>
    </p:spTree>
    <p:extLst>
      <p:ext uri="{BB962C8B-B14F-4D97-AF65-F5344CB8AC3E}">
        <p14:creationId xmlns:p14="http://schemas.microsoft.com/office/powerpoint/2010/main" val="4294343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 Estimating Solutions from Graphs and Tables </a:t>
            </a:r>
            <a:br>
              <a:rPr lang="en-US" dirty="0"/>
            </a:br>
            <a:endParaRPr lang="en-US" dirty="0"/>
          </a:p>
        </p:txBody>
      </p:sp>
      <p:sp>
        <p:nvSpPr>
          <p:cNvPr id="3" name="Content Placeholder 2"/>
          <p:cNvSpPr>
            <a:spLocks noGrp="1"/>
          </p:cNvSpPr>
          <p:nvPr>
            <p:ph idx="1"/>
          </p:nvPr>
        </p:nvSpPr>
        <p:spPr/>
        <p:txBody>
          <a:bodyPr/>
          <a:lstStyle/>
          <a:p>
            <a:r>
              <a:rPr lang="en-US" dirty="0" smtClean="0"/>
              <a:t>You can use a graph or a table to approximate solutions to equations that are related to a function, f(x). If you have an equation, f(x) = b, then the following statements are true.</a:t>
            </a:r>
          </a:p>
          <a:p>
            <a:r>
              <a:rPr lang="en-US" dirty="0" err="1" smtClean="0"/>
              <a:t>Tabularly</a:t>
            </a:r>
            <a:r>
              <a:rPr lang="en-US" dirty="0"/>
              <a:t>, locate the function value in the dependent variable column. The value in the independent variable column corresponding with this function value is the solution to the equation. Depending on the function type, there may be zero, one, or more than one x-value that generates a particular function value. </a:t>
            </a:r>
          </a:p>
          <a:p>
            <a:endParaRPr lang="en-US" dirty="0"/>
          </a:p>
        </p:txBody>
      </p:sp>
    </p:spTree>
    <p:extLst>
      <p:ext uri="{BB962C8B-B14F-4D97-AF65-F5344CB8AC3E}">
        <p14:creationId xmlns:p14="http://schemas.microsoft.com/office/powerpoint/2010/main" val="2003344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English</a:t>
            </a:r>
            <a:endParaRPr lang="en-US" dirty="0"/>
          </a:p>
        </p:txBody>
      </p:sp>
      <p:sp>
        <p:nvSpPr>
          <p:cNvPr id="3" name="Content Placeholder 2"/>
          <p:cNvSpPr>
            <a:spLocks noGrp="1"/>
          </p:cNvSpPr>
          <p:nvPr>
            <p:ph idx="1"/>
          </p:nvPr>
        </p:nvSpPr>
        <p:spPr/>
        <p:txBody>
          <a:bodyPr/>
          <a:lstStyle/>
          <a:p>
            <a:r>
              <a:rPr lang="en-US" dirty="0" smtClean="0"/>
              <a:t>All this means is that we can use a table or a graph of an equation to solve for the input.</a:t>
            </a:r>
          </a:p>
          <a:p>
            <a:r>
              <a:rPr lang="en-US" dirty="0" smtClean="0"/>
              <a:t>You will be doing the same things as in Lessons 47 and 48, just with different types of functions.</a:t>
            </a:r>
            <a:endParaRPr lang="en-US" dirty="0"/>
          </a:p>
        </p:txBody>
      </p:sp>
    </p:spTree>
    <p:extLst>
      <p:ext uri="{BB962C8B-B14F-4D97-AF65-F5344CB8AC3E}">
        <p14:creationId xmlns:p14="http://schemas.microsoft.com/office/powerpoint/2010/main" val="390968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Content Placeholder 3"/>
          <p:cNvSpPr>
            <a:spLocks noGrp="1"/>
          </p:cNvSpPr>
          <p:nvPr>
            <p:ph sz="half" idx="1"/>
          </p:nvPr>
        </p:nvSpPr>
        <p:spPr/>
        <p:txBody>
          <a:bodyPr>
            <a:normAutofit/>
          </a:bodyPr>
          <a:lstStyle/>
          <a:p>
            <a:r>
              <a:rPr lang="en-US" dirty="0" smtClean="0"/>
              <a:t>Ryan </a:t>
            </a:r>
            <a:r>
              <a:rPr lang="en-US" dirty="0"/>
              <a:t>purchases a new boat for $68,000. The function </a:t>
            </a:r>
            <a:r>
              <a:rPr lang="en-US" i="1" dirty="0"/>
              <a:t>v</a:t>
            </a:r>
            <a:r>
              <a:rPr lang="en-US" dirty="0"/>
              <a:t>(</a:t>
            </a:r>
            <a:r>
              <a:rPr lang="en-US" i="1" dirty="0"/>
              <a:t>n</a:t>
            </a:r>
            <a:r>
              <a:rPr lang="en-US" dirty="0"/>
              <a:t>) = 68,000(1 – 0.1)</a:t>
            </a:r>
            <a:r>
              <a:rPr lang="en-US" i="1" baseline="30000" dirty="0"/>
              <a:t>n</a:t>
            </a:r>
            <a:r>
              <a:rPr lang="en-US" i="1" dirty="0"/>
              <a:t> </a:t>
            </a:r>
            <a:r>
              <a:rPr lang="en-US" dirty="0"/>
              <a:t>represents the value of his boat that has an annual depreciation rate of ten percent in terms of </a:t>
            </a:r>
            <a:r>
              <a:rPr lang="en-US" i="1" dirty="0"/>
              <a:t>n </a:t>
            </a:r>
            <a:r>
              <a:rPr lang="en-US" dirty="0"/>
              <a:t>years since Ryan purchased the new boat. Ryan calculates the value over the first few years of ownership and records the results in a table. </a:t>
            </a:r>
          </a:p>
          <a:p>
            <a:endParaRPr lang="en-US" dirty="0"/>
          </a:p>
        </p:txBody>
      </p:sp>
      <p:pic>
        <p:nvPicPr>
          <p:cNvPr id="6" name="Content Placeholder 5"/>
          <p:cNvPicPr>
            <a:picLocks noGrp="1" noChangeAspect="1"/>
          </p:cNvPicPr>
          <p:nvPr>
            <p:ph sz="half" idx="2"/>
          </p:nvPr>
        </p:nvPicPr>
        <p:blipFill>
          <a:blip r:embed="rId2"/>
          <a:stretch>
            <a:fillRect/>
          </a:stretch>
        </p:blipFill>
        <p:spPr>
          <a:xfrm>
            <a:off x="5248275" y="3067844"/>
            <a:ext cx="3867150" cy="2066925"/>
          </a:xfrm>
          <a:prstGeom prst="rect">
            <a:avLst/>
          </a:prstGeom>
        </p:spPr>
      </p:pic>
    </p:spTree>
    <p:extLst>
      <p:ext uri="{BB962C8B-B14F-4D97-AF65-F5344CB8AC3E}">
        <p14:creationId xmlns:p14="http://schemas.microsoft.com/office/powerpoint/2010/main" val="976417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Examples</a:t>
            </a:r>
            <a:endParaRPr lang="en-US" dirty="0"/>
          </a:p>
        </p:txBody>
      </p:sp>
      <p:sp>
        <p:nvSpPr>
          <p:cNvPr id="6" name="Content Placeholder 5"/>
          <p:cNvSpPr>
            <a:spLocks noGrp="1"/>
          </p:cNvSpPr>
          <p:nvPr>
            <p:ph idx="1"/>
          </p:nvPr>
        </p:nvSpPr>
        <p:spPr/>
        <p:txBody>
          <a:bodyPr/>
          <a:lstStyle/>
          <a:p>
            <a:r>
              <a:rPr lang="en-US" dirty="0" smtClean="0"/>
              <a:t>By </a:t>
            </a:r>
            <a:r>
              <a:rPr lang="en-US" dirty="0"/>
              <a:t>how much will the value of the boat will have depreciated after five years? Write an equation related to the exponential function, solve it using the table and techniques such as mental math, estimation, or number sense, and use the result to answer the question. </a:t>
            </a:r>
          </a:p>
          <a:p>
            <a:endParaRPr lang="en-US" dirty="0"/>
          </a:p>
        </p:txBody>
      </p:sp>
    </p:spTree>
    <p:extLst>
      <p:ext uri="{BB962C8B-B14F-4D97-AF65-F5344CB8AC3E}">
        <p14:creationId xmlns:p14="http://schemas.microsoft.com/office/powerpoint/2010/main" val="745826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1</a:t>
            </a:r>
            <a:r>
              <a:rPr lang="en-US" dirty="0" smtClean="0"/>
              <a:t>   Use the given equation to create a table</a:t>
            </a:r>
          </a:p>
          <a:p>
            <a:endParaRPr lang="en-US" b="1" dirty="0"/>
          </a:p>
          <a:p>
            <a:r>
              <a:rPr lang="en-US" dirty="0" smtClean="0"/>
              <a:t>New Document</a:t>
            </a:r>
          </a:p>
          <a:p>
            <a:r>
              <a:rPr lang="en-US" dirty="0" smtClean="0"/>
              <a:t>Add Graphs</a:t>
            </a:r>
          </a:p>
          <a:p>
            <a:r>
              <a:rPr lang="en-US" dirty="0" smtClean="0"/>
              <a:t>Type function: 68000(1 - 0.1)</a:t>
            </a:r>
            <a:r>
              <a:rPr lang="en-US" baseline="30000" dirty="0" smtClean="0"/>
              <a:t>x</a:t>
            </a:r>
            <a:endParaRPr lang="en-US" dirty="0" smtClean="0"/>
          </a:p>
          <a:p>
            <a:r>
              <a:rPr lang="en-US" dirty="0" smtClean="0"/>
              <a:t>CTRL T for table</a:t>
            </a:r>
          </a:p>
          <a:p>
            <a:r>
              <a:rPr lang="en-US" dirty="0" smtClean="0"/>
              <a:t>Scroll down to 5: 40,153.32</a:t>
            </a:r>
            <a:endParaRPr lang="en-US" dirty="0"/>
          </a:p>
        </p:txBody>
      </p:sp>
    </p:spTree>
    <p:extLst>
      <p:ext uri="{BB962C8B-B14F-4D97-AF65-F5344CB8AC3E}">
        <p14:creationId xmlns:p14="http://schemas.microsoft.com/office/powerpoint/2010/main" val="1173248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b="1" dirty="0" smtClean="0"/>
              <a:t>Step 2</a:t>
            </a:r>
            <a:r>
              <a:rPr lang="en-US" dirty="0" smtClean="0"/>
              <a:t>   Use the depreciated value to determine the amount that was depreciated</a:t>
            </a:r>
          </a:p>
          <a:p>
            <a:endParaRPr lang="en-US" b="1" dirty="0"/>
          </a:p>
          <a:p>
            <a:r>
              <a:rPr lang="en-US" dirty="0" smtClean="0"/>
              <a:t>68000 – 40153.32 = 27846.68</a:t>
            </a:r>
          </a:p>
          <a:p>
            <a:endParaRPr lang="en-US" dirty="0"/>
          </a:p>
          <a:p>
            <a:r>
              <a:rPr lang="en-US" b="1" dirty="0" smtClean="0"/>
              <a:t>Step 3</a:t>
            </a:r>
            <a:r>
              <a:rPr lang="en-US" dirty="0" smtClean="0"/>
              <a:t>   Interpret the answer in terms of the situation</a:t>
            </a:r>
          </a:p>
          <a:p>
            <a:endParaRPr lang="en-US" b="1" dirty="0"/>
          </a:p>
          <a:p>
            <a:r>
              <a:rPr lang="en-US" dirty="0" smtClean="0"/>
              <a:t>The </a:t>
            </a:r>
            <a:r>
              <a:rPr lang="en-US" dirty="0"/>
              <a:t>value of the boat will have depreciated by $27,846.68 after five years of ownership. </a:t>
            </a:r>
          </a:p>
          <a:p>
            <a:endParaRPr lang="en-US" b="1" dirty="0"/>
          </a:p>
        </p:txBody>
      </p:sp>
    </p:spTree>
    <p:extLst>
      <p:ext uri="{BB962C8B-B14F-4D97-AF65-F5344CB8AC3E}">
        <p14:creationId xmlns:p14="http://schemas.microsoft.com/office/powerpoint/2010/main" val="395863942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1725</TotalTime>
  <Words>813</Words>
  <Application>Microsoft Office PowerPoint</Application>
  <PresentationFormat>Widescreen</PresentationFormat>
  <Paragraphs>72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Cambria Math</vt:lpstr>
      <vt:lpstr>Trebuchet MS</vt:lpstr>
      <vt:lpstr>Wingdings 3</vt:lpstr>
      <vt:lpstr>Facet</vt:lpstr>
      <vt:lpstr>   Estimating Solutions from Graphs and Tables </vt:lpstr>
      <vt:lpstr>   Estimating Solutions from Graphs and Tables  </vt:lpstr>
      <vt:lpstr>   Estimating Solutions from Graphs and Tables  </vt:lpstr>
      <vt:lpstr>   Estimating Solutions from Graphs and Tables  </vt:lpstr>
      <vt:lpstr>In English</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Estimating Solutions from Graphs and Tables</dc:title>
  <dc:creator>CALVIN BOYKIN</dc:creator>
  <cp:lastModifiedBy>CALVIN BOYKIN</cp:lastModifiedBy>
  <cp:revision>10</cp:revision>
  <dcterms:created xsi:type="dcterms:W3CDTF">2020-04-15T15:22:29Z</dcterms:created>
  <dcterms:modified xsi:type="dcterms:W3CDTF">2020-04-18T21:05:53Z</dcterms:modified>
</cp:coreProperties>
</file>