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sldIdLst>
    <p:sldId id="256" r:id="rId4"/>
    <p:sldId id="257" r:id="rId5"/>
    <p:sldId id="258"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8" r:id="rId19"/>
    <p:sldId id="272" r:id="rId20"/>
    <p:sldId id="273" r:id="rId21"/>
    <p:sldId id="274" r:id="rId22"/>
    <p:sldId id="275" r:id="rId23"/>
    <p:sldId id="276" r:id="rId24"/>
    <p:sldId id="27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79" d="100"/>
          <a:sy n="79" d="100"/>
        </p:scale>
        <p:origin x="42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3556000" y="381001"/>
            <a:ext cx="8432800" cy="1470025"/>
          </a:xfrm>
        </p:spPr>
        <p:txBody>
          <a:bodyPr/>
          <a:lstStyle>
            <a:lvl1pPr>
              <a:defRPr/>
            </a:lvl1pPr>
          </a:lstStyle>
          <a:p>
            <a:r>
              <a:rPr lang="en-US" smtClean="0"/>
              <a:t>Click to edit Master title style</a:t>
            </a:r>
            <a:endParaRPr lang="en-US"/>
          </a:p>
        </p:txBody>
      </p:sp>
      <p:sp>
        <p:nvSpPr>
          <p:cNvPr id="8195" name="Rectangle 3"/>
          <p:cNvSpPr>
            <a:spLocks noGrp="1" noChangeArrowheads="1"/>
          </p:cNvSpPr>
          <p:nvPr>
            <p:ph type="subTitle" idx="1"/>
          </p:nvPr>
        </p:nvSpPr>
        <p:spPr>
          <a:xfrm>
            <a:off x="3556000" y="1981200"/>
            <a:ext cx="8432800" cy="685800"/>
          </a:xfrm>
        </p:spPr>
        <p:txBody>
          <a:bodyPr/>
          <a:lstStyle>
            <a:lvl1pPr marL="0" indent="0" algn="ctr">
              <a:buFontTx/>
              <a:buNone/>
              <a:defRPr/>
            </a:lvl1pPr>
          </a:lstStyle>
          <a:p>
            <a:r>
              <a:rPr lang="en-US" smtClean="0"/>
              <a:t>Click to edit Master subtitle style</a:t>
            </a:r>
            <a:endParaRPr lang="en-US"/>
          </a:p>
        </p:txBody>
      </p:sp>
      <p:sp>
        <p:nvSpPr>
          <p:cNvPr id="8196" name="Rectangle 4"/>
          <p:cNvSpPr>
            <a:spLocks noGrp="1" noChangeArrowheads="1"/>
          </p:cNvSpPr>
          <p:nvPr>
            <p:ph type="dt" sz="half" idx="2"/>
          </p:nvPr>
        </p:nvSpPr>
        <p:spPr/>
        <p:txBody>
          <a:bodyPr/>
          <a:lstStyle>
            <a:lvl1pPr>
              <a:defRPr/>
            </a:lvl1pPr>
          </a:lstStyle>
          <a:p>
            <a:fld id="{FA970020-408F-47CB-ABE0-0B31525CE66C}" type="datetimeFigureOut">
              <a:rPr lang="en-US" smtClean="0"/>
              <a:t>4/10/2020</a:t>
            </a:fld>
            <a:endParaRPr lang="en-US"/>
          </a:p>
        </p:txBody>
      </p:sp>
      <p:sp>
        <p:nvSpPr>
          <p:cNvPr id="8197" name="Rectangle 5"/>
          <p:cNvSpPr>
            <a:spLocks noGrp="1" noChangeArrowheads="1"/>
          </p:cNvSpPr>
          <p:nvPr>
            <p:ph type="ftr" sz="quarter" idx="3"/>
          </p:nvPr>
        </p:nvSpPr>
        <p:spPr/>
        <p:txBody>
          <a:bodyPr/>
          <a:lstStyle>
            <a:lvl1pPr>
              <a:defRPr/>
            </a:lvl1pPr>
          </a:lstStyle>
          <a:p>
            <a:endParaRPr lang="en-US"/>
          </a:p>
        </p:txBody>
      </p:sp>
      <p:sp>
        <p:nvSpPr>
          <p:cNvPr id="8198" name="Rectangle 6"/>
          <p:cNvSpPr>
            <a:spLocks noGrp="1" noChangeArrowheads="1"/>
          </p:cNvSpPr>
          <p:nvPr>
            <p:ph type="sldNum" sz="quarter" idx="4"/>
          </p:nvPr>
        </p:nvSpPr>
        <p:spPr/>
        <p:txBody>
          <a:bodyPr/>
          <a:lstStyle>
            <a:lvl1pPr>
              <a:defRPr/>
            </a:lvl1pPr>
          </a:lstStyle>
          <a:p>
            <a:fld id="{2708A04C-DA0F-4803-B523-7164AEFAB421}" type="slidenum">
              <a:rPr lang="en-US" smtClean="0"/>
              <a:t>‹#›</a:t>
            </a:fld>
            <a:endParaRPr lang="en-US"/>
          </a:p>
        </p:txBody>
      </p:sp>
    </p:spTree>
    <p:extLst>
      <p:ext uri="{BB962C8B-B14F-4D97-AF65-F5344CB8AC3E}">
        <p14:creationId xmlns:p14="http://schemas.microsoft.com/office/powerpoint/2010/main" val="24919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FA970020-408F-47CB-ABE0-0B31525CE66C}" type="datetimeFigureOut">
              <a:rPr lang="en-US" smtClean="0"/>
              <a:t>4/10/2020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708A04C-DA0F-4803-B523-7164AEFAB421}" type="slidenum">
              <a:rPr lang="en-US" smtClean="0"/>
              <a:t>‹#›</a:t>
            </a:fld>
            <a:endParaRPr lang="en-US"/>
          </a:p>
        </p:txBody>
      </p:sp>
    </p:spTree>
    <p:extLst>
      <p:ext uri="{BB962C8B-B14F-4D97-AF65-F5344CB8AC3E}">
        <p14:creationId xmlns:p14="http://schemas.microsoft.com/office/powerpoint/2010/main" val="96901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21800" y="1676401"/>
            <a:ext cx="2260600" cy="4449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40000" y="1676401"/>
            <a:ext cx="6578600" cy="444976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FA970020-408F-47CB-ABE0-0B31525CE66C}" type="datetimeFigureOut">
              <a:rPr lang="en-US" smtClean="0"/>
              <a:t>4/10/2020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708A04C-DA0F-4803-B523-7164AEFAB421}" type="slidenum">
              <a:rPr lang="en-US" smtClean="0"/>
              <a:t>‹#›</a:t>
            </a:fld>
            <a:endParaRPr lang="en-US"/>
          </a:p>
        </p:txBody>
      </p:sp>
    </p:spTree>
    <p:extLst>
      <p:ext uri="{BB962C8B-B14F-4D97-AF65-F5344CB8AC3E}">
        <p14:creationId xmlns:p14="http://schemas.microsoft.com/office/powerpoint/2010/main" val="19551271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CE7888D-F28A-4122-9B0C-5FE709E9DD76}" type="slidenum">
              <a:rPr lang="en-US"/>
              <a:pPr/>
              <a:t>‹#›</a:t>
            </a:fld>
            <a:endParaRPr lang="en-US"/>
          </a:p>
        </p:txBody>
      </p:sp>
    </p:spTree>
    <p:extLst>
      <p:ext uri="{BB962C8B-B14F-4D97-AF65-F5344CB8AC3E}">
        <p14:creationId xmlns:p14="http://schemas.microsoft.com/office/powerpoint/2010/main" val="3620052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AA1A2DE-B075-44D8-BEB0-D2DB7E88AE74}" type="slidenum">
              <a:rPr lang="en-US"/>
              <a:pPr/>
              <a:t>‹#›</a:t>
            </a:fld>
            <a:endParaRPr lang="en-US"/>
          </a:p>
        </p:txBody>
      </p:sp>
    </p:spTree>
    <p:extLst>
      <p:ext uri="{BB962C8B-B14F-4D97-AF65-F5344CB8AC3E}">
        <p14:creationId xmlns:p14="http://schemas.microsoft.com/office/powerpoint/2010/main" val="17032385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F3EFA5B-0114-4ECA-8712-434BDF4FA0AA}" type="slidenum">
              <a:rPr lang="en-US"/>
              <a:pPr/>
              <a:t>‹#›</a:t>
            </a:fld>
            <a:endParaRPr lang="en-US"/>
          </a:p>
        </p:txBody>
      </p:sp>
    </p:spTree>
    <p:extLst>
      <p:ext uri="{BB962C8B-B14F-4D97-AF65-F5344CB8AC3E}">
        <p14:creationId xmlns:p14="http://schemas.microsoft.com/office/powerpoint/2010/main" val="14576567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36800" y="2819400"/>
            <a:ext cx="4622800" cy="312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162800" y="2819400"/>
            <a:ext cx="4622800" cy="312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FA0B4C3-202D-4225-BF7C-35E663ADDC8F}" type="slidenum">
              <a:rPr lang="en-US"/>
              <a:pPr/>
              <a:t>‹#›</a:t>
            </a:fld>
            <a:endParaRPr lang="en-US"/>
          </a:p>
        </p:txBody>
      </p:sp>
    </p:spTree>
    <p:extLst>
      <p:ext uri="{BB962C8B-B14F-4D97-AF65-F5344CB8AC3E}">
        <p14:creationId xmlns:p14="http://schemas.microsoft.com/office/powerpoint/2010/main" val="2649300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8DDCADB-DF1B-441C-9B27-2A76DF155EEB}" type="slidenum">
              <a:rPr lang="en-US"/>
              <a:pPr/>
              <a:t>‹#›</a:t>
            </a:fld>
            <a:endParaRPr lang="en-US"/>
          </a:p>
        </p:txBody>
      </p:sp>
    </p:spTree>
    <p:extLst>
      <p:ext uri="{BB962C8B-B14F-4D97-AF65-F5344CB8AC3E}">
        <p14:creationId xmlns:p14="http://schemas.microsoft.com/office/powerpoint/2010/main" val="10267121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C59D85E-9540-4CA9-9BA3-C5A582329294}" type="slidenum">
              <a:rPr lang="en-US"/>
              <a:pPr/>
              <a:t>‹#›</a:t>
            </a:fld>
            <a:endParaRPr lang="en-US"/>
          </a:p>
        </p:txBody>
      </p:sp>
    </p:spTree>
    <p:extLst>
      <p:ext uri="{BB962C8B-B14F-4D97-AF65-F5344CB8AC3E}">
        <p14:creationId xmlns:p14="http://schemas.microsoft.com/office/powerpoint/2010/main" val="39653439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C2EA84E-4BCA-4C3C-8E6E-19792350E40E}" type="slidenum">
              <a:rPr lang="en-US"/>
              <a:pPr/>
              <a:t>‹#›</a:t>
            </a:fld>
            <a:endParaRPr lang="en-US"/>
          </a:p>
        </p:txBody>
      </p:sp>
    </p:spTree>
    <p:extLst>
      <p:ext uri="{BB962C8B-B14F-4D97-AF65-F5344CB8AC3E}">
        <p14:creationId xmlns:p14="http://schemas.microsoft.com/office/powerpoint/2010/main" val="4125726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B2606DB-3505-4579-8FBD-E5A19522D657}" type="slidenum">
              <a:rPr lang="en-US"/>
              <a:pPr/>
              <a:t>‹#›</a:t>
            </a:fld>
            <a:endParaRPr lang="en-US"/>
          </a:p>
        </p:txBody>
      </p:sp>
    </p:spTree>
    <p:extLst>
      <p:ext uri="{BB962C8B-B14F-4D97-AF65-F5344CB8AC3E}">
        <p14:creationId xmlns:p14="http://schemas.microsoft.com/office/powerpoint/2010/main" val="2275476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FA970020-408F-47CB-ABE0-0B31525CE66C}" type="datetimeFigureOut">
              <a:rPr lang="en-US" smtClean="0"/>
              <a:t>4/10/2020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708A04C-DA0F-4803-B523-7164AEFAB421}" type="slidenum">
              <a:rPr lang="en-US" smtClean="0"/>
              <a:t>‹#›</a:t>
            </a:fld>
            <a:endParaRPr lang="en-US"/>
          </a:p>
        </p:txBody>
      </p:sp>
    </p:spTree>
    <p:extLst>
      <p:ext uri="{BB962C8B-B14F-4D97-AF65-F5344CB8AC3E}">
        <p14:creationId xmlns:p14="http://schemas.microsoft.com/office/powerpoint/2010/main" val="32761144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67BA233-1446-48CC-87CC-BDCF7CC97644}" type="slidenum">
              <a:rPr lang="en-US"/>
              <a:pPr/>
              <a:t>‹#›</a:t>
            </a:fld>
            <a:endParaRPr lang="en-US"/>
          </a:p>
        </p:txBody>
      </p:sp>
    </p:spTree>
    <p:extLst>
      <p:ext uri="{BB962C8B-B14F-4D97-AF65-F5344CB8AC3E}">
        <p14:creationId xmlns:p14="http://schemas.microsoft.com/office/powerpoint/2010/main" val="23484876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0FB5367-7D6E-49D0-8C5D-99EE470893DB}" type="slidenum">
              <a:rPr lang="en-US"/>
              <a:pPr/>
              <a:t>‹#›</a:t>
            </a:fld>
            <a:endParaRPr lang="en-US"/>
          </a:p>
        </p:txBody>
      </p:sp>
    </p:spTree>
    <p:extLst>
      <p:ext uri="{BB962C8B-B14F-4D97-AF65-F5344CB8AC3E}">
        <p14:creationId xmlns:p14="http://schemas.microsoft.com/office/powerpoint/2010/main" val="28247246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3400" y="1676400"/>
            <a:ext cx="2362200" cy="4267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36800" y="1676400"/>
            <a:ext cx="6883400" cy="4267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D93F98F-6901-475F-92AC-8DDD297DD77C}" type="slidenum">
              <a:rPr lang="en-US"/>
              <a:pPr/>
              <a:t>‹#›</a:t>
            </a:fld>
            <a:endParaRPr lang="en-US"/>
          </a:p>
        </p:txBody>
      </p:sp>
    </p:spTree>
    <p:extLst>
      <p:ext uri="{BB962C8B-B14F-4D97-AF65-F5344CB8AC3E}">
        <p14:creationId xmlns:p14="http://schemas.microsoft.com/office/powerpoint/2010/main" val="2754298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81200"/>
            <a:ext cx="10363200" cy="1876428"/>
          </a:xfrm>
        </p:spPr>
        <p:txBody>
          <a:bodyPr anchor="b">
            <a:sp3d contourW="8890">
              <a:contourClr>
                <a:schemeClr val="accent3">
                  <a:shade val="55000"/>
                </a:schemeClr>
              </a:contourClr>
            </a:sp3d>
          </a:bodyPr>
          <a:lstStyle>
            <a:lvl1pPr algn="ctr">
              <a:defRPr sz="4400" dirty="0">
                <a:ln w="15875" cmpd="sng">
                  <a:solidFill>
                    <a:srgbClr val="FFFFFF"/>
                  </a:solidFill>
                  <a:prstDash val="solid"/>
                </a:ln>
                <a:solidFill>
                  <a:srgbClr val="FFFFFF"/>
                </a:solidFill>
                <a:effectLst>
                  <a:outerShdw blurRad="31750" dir="3600000" algn="tl" rotWithShape="0">
                    <a:srgbClr val="000000">
                      <a:alpha val="60000"/>
                    </a:srgbClr>
                  </a:outerShdw>
                </a:effectLst>
              </a:defRPr>
            </a:lvl1pPr>
          </a:lstStyle>
          <a:p>
            <a:r>
              <a:rPr kumimoji="0" lang="en-US" smtClean="0"/>
              <a:t>Click to edit Master title style</a:t>
            </a:r>
            <a:endParaRPr kumimoji="0" lang="en-US"/>
          </a:p>
        </p:txBody>
      </p:sp>
      <p:sp>
        <p:nvSpPr>
          <p:cNvPr id="3" name="Subtitle 2"/>
          <p:cNvSpPr>
            <a:spLocks noGrp="1"/>
          </p:cNvSpPr>
          <p:nvPr>
            <p:ph type="subTitle" idx="1"/>
          </p:nvPr>
        </p:nvSpPr>
        <p:spPr>
          <a:xfrm>
            <a:off x="1828800" y="3857628"/>
            <a:ext cx="8534400" cy="1753200"/>
          </a:xfrm>
        </p:spPr>
        <p:txBody>
          <a:bodyPr/>
          <a:lstStyle>
            <a:lvl1pPr marL="0" indent="0" algn="ctr">
              <a:buNone/>
              <a:defRPr sz="2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CD1AEEE2-1CC4-4E01-832F-4AA1AA86FDCA}"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D3D03E-3FDE-411A-980E-AEA6EF3351C0}" type="slidenum">
              <a:rPr lang="en-US" smtClean="0"/>
              <a:t>‹#›</a:t>
            </a:fld>
            <a:endParaRPr lang="en-US"/>
          </a:p>
        </p:txBody>
      </p:sp>
    </p:spTree>
    <p:extLst>
      <p:ext uri="{BB962C8B-B14F-4D97-AF65-F5344CB8AC3E}">
        <p14:creationId xmlns:p14="http://schemas.microsoft.com/office/powerpoint/2010/main" val="42093977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1AEEE2-1CC4-4E01-832F-4AA1AA86FDCA}"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D3D03E-3FDE-411A-980E-AEA6EF3351C0}" type="slidenum">
              <a:rPr lang="en-US" smtClean="0"/>
              <a:t>‹#›</a:t>
            </a:fld>
            <a:endParaRPr lang="en-US"/>
          </a:p>
        </p:txBody>
      </p:sp>
    </p:spTree>
    <p:extLst>
      <p:ext uri="{BB962C8B-B14F-4D97-AF65-F5344CB8AC3E}">
        <p14:creationId xmlns:p14="http://schemas.microsoft.com/office/powerpoint/2010/main" val="19729333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3854150"/>
            <a:ext cx="10363200" cy="1860850"/>
          </a:xfrm>
        </p:spPr>
        <p:txBody>
          <a:bodyPr anchor="t"/>
          <a:lstStyle>
            <a:lvl1pPr algn="l">
              <a:defRPr sz="4400" b="1"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2356428"/>
            <a:ext cx="10363200" cy="1501200"/>
          </a:xfrm>
        </p:spPr>
        <p:txBody>
          <a:bodyPr anchor="b"/>
          <a:lstStyle>
            <a:lvl1pPr marL="0" indent="0" algn="l">
              <a:buNone/>
              <a:defRPr sz="2000">
                <a:solidFill>
                  <a:schemeClr val="tx2"/>
                </a:solidFill>
              </a:defRPr>
            </a:lvl1pPr>
            <a:lvl2pPr marL="457200" indent="0" algn="l">
              <a:buNone/>
              <a:defRPr sz="1800">
                <a:solidFill>
                  <a:schemeClr val="tx2"/>
                </a:solidFill>
              </a:defRPr>
            </a:lvl2pPr>
            <a:lvl3pPr marL="914400" indent="0" algn="l">
              <a:buNone/>
              <a:defRPr sz="1600">
                <a:solidFill>
                  <a:schemeClr val="tx2"/>
                </a:solidFill>
              </a:defRPr>
            </a:lvl3pPr>
            <a:lvl4pPr marL="1371600" indent="0" algn="l">
              <a:buNone/>
              <a:defRPr sz="1400">
                <a:solidFill>
                  <a:schemeClr val="tx2"/>
                </a:solidFill>
              </a:defRPr>
            </a:lvl4pPr>
            <a:lvl5pPr marL="1828800" indent="0" algn="l">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1AEEE2-1CC4-4E01-832F-4AA1AA86FDCA}"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D3D03E-3FDE-411A-980E-AEA6EF3351C0}" type="slidenum">
              <a:rPr lang="en-US" smtClean="0"/>
              <a:t>‹#›</a:t>
            </a:fld>
            <a:endParaRPr lang="en-US"/>
          </a:p>
        </p:txBody>
      </p:sp>
    </p:spTree>
    <p:extLst>
      <p:ext uri="{BB962C8B-B14F-4D97-AF65-F5344CB8AC3E}">
        <p14:creationId xmlns:p14="http://schemas.microsoft.com/office/powerpoint/2010/main" val="2494405106"/>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1AEEE2-1CC4-4E01-832F-4AA1AA86FDCA}" type="datetimeFigureOut">
              <a:rPr lang="en-US" smtClean="0"/>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D3D03E-3FDE-411A-980E-AEA6EF3351C0}" type="slidenum">
              <a:rPr lang="en-US" smtClean="0"/>
              <a:t>‹#›</a:t>
            </a:fld>
            <a:endParaRPr lang="en-US"/>
          </a:p>
        </p:txBody>
      </p:sp>
    </p:spTree>
    <p:extLst>
      <p:ext uri="{BB962C8B-B14F-4D97-AF65-F5344CB8AC3E}">
        <p14:creationId xmlns:p14="http://schemas.microsoft.com/office/powerpoint/2010/main" val="19439921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D1AEEE2-1CC4-4E01-832F-4AA1AA86FDCA}" type="datetimeFigureOut">
              <a:rPr lang="en-US" smtClean="0"/>
              <a:t>4/10/2020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D3D03E-3FDE-411A-980E-AEA6EF3351C0}" type="slidenum">
              <a:rPr lang="en-US" smtClean="0"/>
              <a:t>‹#›</a:t>
            </a:fld>
            <a:endParaRPr lang="en-US"/>
          </a:p>
        </p:txBody>
      </p:sp>
      <p:sp>
        <p:nvSpPr>
          <p:cNvPr id="2" name="Title 1"/>
          <p:cNvSpPr>
            <a:spLocks noGrp="1"/>
          </p:cNvSpPr>
          <p:nvPr>
            <p:ph type="title"/>
          </p:nvPr>
        </p:nvSpPr>
        <p:spPr/>
        <p:txBody>
          <a:bodyPr/>
          <a:lstStyle>
            <a:lvl1pPr>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30549703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D1AEEE2-1CC4-4E01-832F-4AA1AA86FDCA}" type="datetimeFigureOut">
              <a:rPr lang="en-US" smtClean="0"/>
              <a:t>4/10/2020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D3D03E-3FDE-411A-980E-AEA6EF3351C0}" type="slidenum">
              <a:rPr lang="en-US" smtClean="0"/>
              <a:t>‹#›</a:t>
            </a:fld>
            <a:endParaRPr lang="en-US"/>
          </a:p>
        </p:txBody>
      </p:sp>
    </p:spTree>
    <p:extLst>
      <p:ext uri="{BB962C8B-B14F-4D97-AF65-F5344CB8AC3E}">
        <p14:creationId xmlns:p14="http://schemas.microsoft.com/office/powerpoint/2010/main" val="1216136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1AEEE2-1CC4-4E01-832F-4AA1AA86FDCA}" type="datetimeFigureOut">
              <a:rPr lang="en-US" smtClean="0"/>
              <a:t>4/10/2020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D3D03E-3FDE-411A-980E-AEA6EF3351C0}" type="slidenum">
              <a:rPr lang="en-US" smtClean="0"/>
              <a:t>‹#›</a:t>
            </a:fld>
            <a:endParaRPr lang="en-US"/>
          </a:p>
        </p:txBody>
      </p:sp>
    </p:spTree>
    <p:extLst>
      <p:ext uri="{BB962C8B-B14F-4D97-AF65-F5344CB8AC3E}">
        <p14:creationId xmlns:p14="http://schemas.microsoft.com/office/powerpoint/2010/main" val="2866958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fld id="{FA970020-408F-47CB-ABE0-0B31525CE66C}" type="datetimeFigureOut">
              <a:rPr lang="en-US" smtClean="0"/>
              <a:t>4/10/2020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708A04C-DA0F-4803-B523-7164AEFAB421}" type="slidenum">
              <a:rPr lang="en-US" smtClean="0"/>
              <a:t>‹#›</a:t>
            </a:fld>
            <a:endParaRPr lang="en-US"/>
          </a:p>
        </p:txBody>
      </p:sp>
    </p:spTree>
    <p:extLst>
      <p:ext uri="{BB962C8B-B14F-4D97-AF65-F5344CB8AC3E}">
        <p14:creationId xmlns:p14="http://schemas.microsoft.com/office/powerpoint/2010/main" val="59714703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5011" y="381000"/>
            <a:ext cx="3556000" cy="1833554"/>
          </a:xfrm>
        </p:spPr>
        <p:txBody>
          <a:bodyPr anchor="ctr">
            <a:scene3d>
              <a:camera prst="orthographicFront"/>
              <a:lightRig rig="soft" dir="tl">
                <a:rot lat="0" lon="0" rev="0"/>
              </a:lightRig>
            </a:scene3d>
            <a:sp3d contourW="8890">
              <a:contourClr>
                <a:schemeClr val="accent3">
                  <a:shade val="55000"/>
                </a:schemeClr>
              </a:contourClr>
            </a:sp3d>
          </a:bodyPr>
          <a:lstStyle>
            <a:lvl1pPr algn="l">
              <a:defRPr sz="3200" b="1" kern="1200" cap="all" spc="50">
                <a:ln w="15875">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Content Placeholder 2"/>
          <p:cNvSpPr>
            <a:spLocks noGrp="1"/>
          </p:cNvSpPr>
          <p:nvPr>
            <p:ph idx="1"/>
          </p:nvPr>
        </p:nvSpPr>
        <p:spPr>
          <a:xfrm>
            <a:off x="4470400" y="381000"/>
            <a:ext cx="7213600" cy="574516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435011" y="2214554"/>
            <a:ext cx="3556000" cy="39121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1AEEE2-1CC4-4E01-832F-4AA1AA86FDCA}" type="datetimeFigureOut">
              <a:rPr lang="en-US" smtClean="0"/>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D3D03E-3FDE-411A-980E-AEA6EF3351C0}" type="slidenum">
              <a:rPr lang="en-US" smtClean="0"/>
              <a:t>‹#›</a:t>
            </a:fld>
            <a:endParaRPr lang="en-US"/>
          </a:p>
        </p:txBody>
      </p:sp>
    </p:spTree>
    <p:extLst>
      <p:ext uri="{BB962C8B-B14F-4D97-AF65-F5344CB8AC3E}">
        <p14:creationId xmlns:p14="http://schemas.microsoft.com/office/powerpoint/2010/main" val="218433903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2107299" y="553735"/>
            <a:ext cx="9798992" cy="4741531"/>
            <a:chOff x="428596" y="553734"/>
            <a:chExt cx="7349244" cy="4741531"/>
          </a:xfrm>
        </p:grpSpPr>
        <p:sp>
          <p:nvSpPr>
            <p:cNvPr id="16" name="Rectangle 15"/>
            <p:cNvSpPr/>
            <p:nvPr/>
          </p:nvSpPr>
          <p:spPr>
            <a:xfrm rot="21480000">
              <a:off x="428596" y="580356"/>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sp>
          <p:nvSpPr>
            <p:cNvPr id="17" name="Rectangle 16"/>
            <p:cNvSpPr/>
            <p:nvPr/>
          </p:nvSpPr>
          <p:spPr>
            <a:xfrm rot="21540000">
              <a:off x="437473" y="571479"/>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sp>
          <p:nvSpPr>
            <p:cNvPr id="18" name="Rectangle 17"/>
            <p:cNvSpPr/>
            <p:nvPr/>
          </p:nvSpPr>
          <p:spPr>
            <a:xfrm>
              <a:off x="437481" y="553734"/>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grpSp>
      <p:sp>
        <p:nvSpPr>
          <p:cNvPr id="3" name="Picture Placeholder 2"/>
          <p:cNvSpPr>
            <a:spLocks noGrp="1"/>
          </p:cNvSpPr>
          <p:nvPr>
            <p:ph type="pic" idx="1"/>
          </p:nvPr>
        </p:nvSpPr>
        <p:spPr>
          <a:xfrm>
            <a:off x="2202550" y="612777"/>
            <a:ext cx="9620317" cy="4602175"/>
          </a:xfrm>
          <a:solidFill>
            <a:schemeClr val="bg2">
              <a:tint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smtClean="0"/>
              <a:t>Click icon to add picture</a:t>
            </a:r>
            <a:endParaRPr kumimoji="0" lang="en-US"/>
          </a:p>
        </p:txBody>
      </p:sp>
      <p:sp useBgFill="1">
        <p:nvSpPr>
          <p:cNvPr id="2" name="Title 1"/>
          <p:cNvSpPr>
            <a:spLocks noGrp="1"/>
          </p:cNvSpPr>
          <p:nvPr>
            <p:ph type="title"/>
          </p:nvPr>
        </p:nvSpPr>
        <p:spPr>
          <a:xfrm>
            <a:off x="0" y="595295"/>
            <a:ext cx="1809720" cy="5691227"/>
          </a:xfrm>
          <a:noFill/>
        </p:spPr>
        <p:txBody>
          <a:bodyPr vert="eaVert" anchor="ctr">
            <a:noAutofit/>
          </a:bodyPr>
          <a:lstStyle>
            <a:lvl1pPr algn="l">
              <a:defRPr lang="zh-CN" altLang="en-US" sz="320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2285974" y="5481658"/>
            <a:ext cx="9620317"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1AEEE2-1CC4-4E01-832F-4AA1AA86FDCA}" type="datetimeFigureOut">
              <a:rPr lang="en-US" smtClean="0"/>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D3D03E-3FDE-411A-980E-AEA6EF3351C0}" type="slidenum">
              <a:rPr lang="en-US" smtClean="0"/>
              <a:t>‹#›</a:t>
            </a:fld>
            <a:endParaRPr lang="en-US"/>
          </a:p>
        </p:txBody>
      </p:sp>
    </p:spTree>
    <p:extLst>
      <p:ext uri="{BB962C8B-B14F-4D97-AF65-F5344CB8AC3E}">
        <p14:creationId xmlns:p14="http://schemas.microsoft.com/office/powerpoint/2010/main" val="33594474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1AEEE2-1CC4-4E01-832F-4AA1AA86FDCA}"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D3D03E-3FDE-411A-980E-AEA6EF3351C0}" type="slidenum">
              <a:rPr lang="en-US" smtClean="0"/>
              <a:t>‹#›</a:t>
            </a:fld>
            <a:endParaRPr lang="en-US"/>
          </a:p>
        </p:txBody>
      </p:sp>
    </p:spTree>
    <p:extLst>
      <p:ext uri="{BB962C8B-B14F-4D97-AF65-F5344CB8AC3E}">
        <p14:creationId xmlns:p14="http://schemas.microsoft.com/office/powerpoint/2010/main" val="30766722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15525" y="274641"/>
            <a:ext cx="1866875" cy="5851525"/>
          </a:xfrm>
        </p:spPr>
        <p:txBody>
          <a:bodyPr vert="eaVert"/>
          <a:lstStyle>
            <a:lvl1pPr>
              <a:defRPr lang="zh-CN" altLang="en-US" dirty="0">
                <a:ln w="15875" cmpd="sng">
                  <a:solidFill>
                    <a:srgbClr val="FFFFFF"/>
                  </a:solidFill>
                  <a:prstDash val="solid"/>
                </a:ln>
                <a:solidFill>
                  <a:srgbClr val="FFFFFF"/>
                </a:solidFill>
                <a:effectLst>
                  <a:outerShdw blurRad="31750" dir="3600000" algn="tl" rotWithShape="0">
                    <a:srgbClr val="000000">
                      <a:alpha val="60000"/>
                    </a:srgbClr>
                  </a:outerShdw>
                </a:effectLst>
              </a:defRPr>
            </a:lvl1p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9105925" cy="5851525"/>
          </a:xfrm>
        </p:spPr>
        <p:txBody>
          <a:bodyPr vert="eaVer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1AEEE2-1CC4-4E01-832F-4AA1AA86FDCA}"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D3D03E-3FDE-411A-980E-AEA6EF3351C0}" type="slidenum">
              <a:rPr lang="en-US" smtClean="0"/>
              <a:t>‹#›</a:t>
            </a:fld>
            <a:endParaRPr lang="en-US"/>
          </a:p>
        </p:txBody>
      </p:sp>
    </p:spTree>
    <p:extLst>
      <p:ext uri="{BB962C8B-B14F-4D97-AF65-F5344CB8AC3E}">
        <p14:creationId xmlns:p14="http://schemas.microsoft.com/office/powerpoint/2010/main" val="2296550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40000" y="2819401"/>
            <a:ext cx="4419600" cy="3306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162800" y="2819401"/>
            <a:ext cx="4419600" cy="3306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FA970020-408F-47CB-ABE0-0B31525CE66C}" type="datetimeFigureOut">
              <a:rPr lang="en-US" smtClean="0"/>
              <a:t>4/10/2020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708A04C-DA0F-4803-B523-7164AEFAB421}" type="slidenum">
              <a:rPr lang="en-US" smtClean="0"/>
              <a:t>‹#›</a:t>
            </a:fld>
            <a:endParaRPr lang="en-US"/>
          </a:p>
        </p:txBody>
      </p:sp>
    </p:spTree>
    <p:extLst>
      <p:ext uri="{BB962C8B-B14F-4D97-AF65-F5344CB8AC3E}">
        <p14:creationId xmlns:p14="http://schemas.microsoft.com/office/powerpoint/2010/main" val="2702498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FA970020-408F-47CB-ABE0-0B31525CE66C}" type="datetimeFigureOut">
              <a:rPr lang="en-US" smtClean="0"/>
              <a:t>4/10/2020</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708A04C-DA0F-4803-B523-7164AEFAB421}" type="slidenum">
              <a:rPr lang="en-US" smtClean="0"/>
              <a:t>‹#›</a:t>
            </a:fld>
            <a:endParaRPr lang="en-US"/>
          </a:p>
        </p:txBody>
      </p:sp>
    </p:spTree>
    <p:extLst>
      <p:ext uri="{BB962C8B-B14F-4D97-AF65-F5344CB8AC3E}">
        <p14:creationId xmlns:p14="http://schemas.microsoft.com/office/powerpoint/2010/main" val="3773059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FA970020-408F-47CB-ABE0-0B31525CE66C}" type="datetimeFigureOut">
              <a:rPr lang="en-US" smtClean="0"/>
              <a:t>4/10/2020</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708A04C-DA0F-4803-B523-7164AEFAB421}" type="slidenum">
              <a:rPr lang="en-US" smtClean="0"/>
              <a:t>‹#›</a:t>
            </a:fld>
            <a:endParaRPr lang="en-US"/>
          </a:p>
        </p:txBody>
      </p:sp>
    </p:spTree>
    <p:extLst>
      <p:ext uri="{BB962C8B-B14F-4D97-AF65-F5344CB8AC3E}">
        <p14:creationId xmlns:p14="http://schemas.microsoft.com/office/powerpoint/2010/main" val="2984320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FA970020-408F-47CB-ABE0-0B31525CE66C}" type="datetimeFigureOut">
              <a:rPr lang="en-US" smtClean="0"/>
              <a:t>4/10/2020</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708A04C-DA0F-4803-B523-7164AEFAB421}" type="slidenum">
              <a:rPr lang="en-US" smtClean="0"/>
              <a:t>‹#›</a:t>
            </a:fld>
            <a:endParaRPr lang="en-US"/>
          </a:p>
        </p:txBody>
      </p:sp>
    </p:spTree>
    <p:extLst>
      <p:ext uri="{BB962C8B-B14F-4D97-AF65-F5344CB8AC3E}">
        <p14:creationId xmlns:p14="http://schemas.microsoft.com/office/powerpoint/2010/main" val="1787312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fld id="{FA970020-408F-47CB-ABE0-0B31525CE66C}" type="datetimeFigureOut">
              <a:rPr lang="en-US" smtClean="0"/>
              <a:t>4/10/2020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708A04C-DA0F-4803-B523-7164AEFAB421}" type="slidenum">
              <a:rPr lang="en-US" smtClean="0"/>
              <a:t>‹#›</a:t>
            </a:fld>
            <a:endParaRPr lang="en-US"/>
          </a:p>
        </p:txBody>
      </p:sp>
    </p:spTree>
    <p:extLst>
      <p:ext uri="{BB962C8B-B14F-4D97-AF65-F5344CB8AC3E}">
        <p14:creationId xmlns:p14="http://schemas.microsoft.com/office/powerpoint/2010/main" val="3192096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fld id="{FA970020-408F-47CB-ABE0-0B31525CE66C}" type="datetimeFigureOut">
              <a:rPr lang="en-US" smtClean="0"/>
              <a:t>4/10/2020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708A04C-DA0F-4803-B523-7164AEFAB421}" type="slidenum">
              <a:rPr lang="en-US" smtClean="0"/>
              <a:t>‹#›</a:t>
            </a:fld>
            <a:endParaRPr lang="en-US"/>
          </a:p>
        </p:txBody>
      </p:sp>
    </p:spTree>
    <p:extLst>
      <p:ext uri="{BB962C8B-B14F-4D97-AF65-F5344CB8AC3E}">
        <p14:creationId xmlns:p14="http://schemas.microsoft.com/office/powerpoint/2010/main" val="322131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540000" y="1676400"/>
            <a:ext cx="9042400" cy="96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4099" name="Rectangle 3"/>
          <p:cNvSpPr>
            <a:spLocks noGrp="1" noChangeArrowheads="1"/>
          </p:cNvSpPr>
          <p:nvPr>
            <p:ph type="body" idx="1"/>
          </p:nvPr>
        </p:nvSpPr>
        <p:spPr bwMode="auto">
          <a:xfrm>
            <a:off x="2540000" y="2819401"/>
            <a:ext cx="9042400" cy="33067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100"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fld id="{FA970020-408F-47CB-ABE0-0B31525CE66C}" type="datetimeFigureOut">
              <a:rPr lang="en-US" smtClean="0"/>
              <a:t>4/10/2020</a:t>
            </a:fld>
            <a:endParaRPr lang="en-US"/>
          </a:p>
        </p:txBody>
      </p:sp>
      <p:sp>
        <p:nvSpPr>
          <p:cNvPr id="4101"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p>
        </p:txBody>
      </p:sp>
      <p:sp>
        <p:nvSpPr>
          <p:cNvPr id="4102"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2708A04C-DA0F-4803-B523-7164AEFAB421}" type="slidenum">
              <a:rPr lang="en-US" smtClean="0"/>
              <a:t>‹#›</a:t>
            </a:fld>
            <a:endParaRPr lang="en-US"/>
          </a:p>
        </p:txBody>
      </p:sp>
    </p:spTree>
    <p:extLst>
      <p:ext uri="{BB962C8B-B14F-4D97-AF65-F5344CB8AC3E}">
        <p14:creationId xmlns:p14="http://schemas.microsoft.com/office/powerpoint/2010/main" val="13340502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Black" pitchFamily="34" charset="0"/>
        </a:defRPr>
      </a:lvl2pPr>
      <a:lvl3pPr algn="l" rtl="0" eaLnBrk="1" fontAlgn="base" hangingPunct="1">
        <a:spcBef>
          <a:spcPct val="0"/>
        </a:spcBef>
        <a:spcAft>
          <a:spcPct val="0"/>
        </a:spcAft>
        <a:defRPr sz="4400">
          <a:solidFill>
            <a:schemeClr val="tx2"/>
          </a:solidFill>
          <a:latin typeface="Arial Black" pitchFamily="34" charset="0"/>
        </a:defRPr>
      </a:lvl3pPr>
      <a:lvl4pPr algn="l" rtl="0" eaLnBrk="1" fontAlgn="base" hangingPunct="1">
        <a:spcBef>
          <a:spcPct val="0"/>
        </a:spcBef>
        <a:spcAft>
          <a:spcPct val="0"/>
        </a:spcAft>
        <a:defRPr sz="4400">
          <a:solidFill>
            <a:schemeClr val="tx2"/>
          </a:solidFill>
          <a:latin typeface="Arial Black" pitchFamily="34" charset="0"/>
        </a:defRPr>
      </a:lvl4pPr>
      <a:lvl5pPr algn="l" rtl="0" eaLnBrk="1" fontAlgn="base" hangingPunct="1">
        <a:spcBef>
          <a:spcPct val="0"/>
        </a:spcBef>
        <a:spcAft>
          <a:spcPct val="0"/>
        </a:spcAft>
        <a:defRPr sz="4400">
          <a:solidFill>
            <a:schemeClr val="tx2"/>
          </a:solidFill>
          <a:latin typeface="Arial Black" pitchFamily="34" charset="0"/>
        </a:defRPr>
      </a:lvl5pPr>
      <a:lvl6pPr marL="457200" algn="l" rtl="0" eaLnBrk="1" fontAlgn="base" hangingPunct="1">
        <a:spcBef>
          <a:spcPct val="0"/>
        </a:spcBef>
        <a:spcAft>
          <a:spcPct val="0"/>
        </a:spcAft>
        <a:defRPr sz="4400">
          <a:solidFill>
            <a:schemeClr val="tx2"/>
          </a:solidFill>
          <a:latin typeface="Arial Black" pitchFamily="34" charset="0"/>
        </a:defRPr>
      </a:lvl6pPr>
      <a:lvl7pPr marL="914400" algn="l" rtl="0" eaLnBrk="1" fontAlgn="base" hangingPunct="1">
        <a:spcBef>
          <a:spcPct val="0"/>
        </a:spcBef>
        <a:spcAft>
          <a:spcPct val="0"/>
        </a:spcAft>
        <a:defRPr sz="4400">
          <a:solidFill>
            <a:schemeClr val="tx2"/>
          </a:solidFill>
          <a:latin typeface="Arial Black" pitchFamily="34" charset="0"/>
        </a:defRPr>
      </a:lvl7pPr>
      <a:lvl8pPr marL="1371600" algn="l" rtl="0" eaLnBrk="1" fontAlgn="base" hangingPunct="1">
        <a:spcBef>
          <a:spcPct val="0"/>
        </a:spcBef>
        <a:spcAft>
          <a:spcPct val="0"/>
        </a:spcAft>
        <a:defRPr sz="4400">
          <a:solidFill>
            <a:schemeClr val="tx2"/>
          </a:solidFill>
          <a:latin typeface="Arial Black" pitchFamily="34" charset="0"/>
        </a:defRPr>
      </a:lvl8pPr>
      <a:lvl9pPr marL="1828800" algn="l" rtl="0" eaLnBrk="1" fontAlgn="base" hangingPunct="1">
        <a:spcBef>
          <a:spcPct val="0"/>
        </a:spcBef>
        <a:spcAft>
          <a:spcPct val="0"/>
        </a:spcAft>
        <a:defRPr sz="4400">
          <a:solidFill>
            <a:schemeClr val="tx2"/>
          </a:solidFill>
          <a:latin typeface="Arial Black"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2336800" y="1676400"/>
            <a:ext cx="9448800" cy="8842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43" name="Rectangle 3"/>
          <p:cNvSpPr>
            <a:spLocks noGrp="1" noChangeArrowheads="1"/>
          </p:cNvSpPr>
          <p:nvPr>
            <p:ph type="body" idx="1"/>
          </p:nvPr>
        </p:nvSpPr>
        <p:spPr bwMode="auto">
          <a:xfrm>
            <a:off x="2336800" y="2819400"/>
            <a:ext cx="9448800" cy="3124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44"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p>
        </p:txBody>
      </p:sp>
      <p:sp>
        <p:nvSpPr>
          <p:cNvPr id="10245"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p>
        </p:txBody>
      </p:sp>
      <p:sp>
        <p:nvSpPr>
          <p:cNvPr id="10246"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5EF11EBA-52E2-4E5B-8070-31C8D5A70F8A}" type="slidenum">
              <a:rPr lang="en-US"/>
              <a:pPr/>
              <a:t>‹#›</a:t>
            </a:fld>
            <a:endParaRPr lang="en-US"/>
          </a:p>
        </p:txBody>
      </p:sp>
    </p:spTree>
    <p:extLst>
      <p:ext uri="{BB962C8B-B14F-4D97-AF65-F5344CB8AC3E}">
        <p14:creationId xmlns:p14="http://schemas.microsoft.com/office/powerpoint/2010/main" val="2022383655"/>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Arial Black" pitchFamily="34" charset="0"/>
        </a:defRPr>
      </a:lvl2pPr>
      <a:lvl3pPr algn="l" rtl="0" eaLnBrk="1" fontAlgn="base" hangingPunct="1">
        <a:spcBef>
          <a:spcPct val="0"/>
        </a:spcBef>
        <a:spcAft>
          <a:spcPct val="0"/>
        </a:spcAft>
        <a:defRPr sz="4000">
          <a:solidFill>
            <a:schemeClr val="tx2"/>
          </a:solidFill>
          <a:latin typeface="Arial Black" pitchFamily="34" charset="0"/>
        </a:defRPr>
      </a:lvl3pPr>
      <a:lvl4pPr algn="l" rtl="0" eaLnBrk="1" fontAlgn="base" hangingPunct="1">
        <a:spcBef>
          <a:spcPct val="0"/>
        </a:spcBef>
        <a:spcAft>
          <a:spcPct val="0"/>
        </a:spcAft>
        <a:defRPr sz="4000">
          <a:solidFill>
            <a:schemeClr val="tx2"/>
          </a:solidFill>
          <a:latin typeface="Arial Black" pitchFamily="34" charset="0"/>
        </a:defRPr>
      </a:lvl4pPr>
      <a:lvl5pPr algn="l" rtl="0" eaLnBrk="1" fontAlgn="base" hangingPunct="1">
        <a:spcBef>
          <a:spcPct val="0"/>
        </a:spcBef>
        <a:spcAft>
          <a:spcPct val="0"/>
        </a:spcAft>
        <a:defRPr sz="4000">
          <a:solidFill>
            <a:schemeClr val="tx2"/>
          </a:solidFill>
          <a:latin typeface="Arial Black" pitchFamily="34" charset="0"/>
        </a:defRPr>
      </a:lvl5pPr>
      <a:lvl6pPr marL="457200" algn="l" rtl="0" eaLnBrk="1" fontAlgn="base" hangingPunct="1">
        <a:spcBef>
          <a:spcPct val="0"/>
        </a:spcBef>
        <a:spcAft>
          <a:spcPct val="0"/>
        </a:spcAft>
        <a:defRPr sz="4000">
          <a:solidFill>
            <a:schemeClr val="tx2"/>
          </a:solidFill>
          <a:latin typeface="Arial Black" pitchFamily="34" charset="0"/>
        </a:defRPr>
      </a:lvl6pPr>
      <a:lvl7pPr marL="914400" algn="l" rtl="0" eaLnBrk="1" fontAlgn="base" hangingPunct="1">
        <a:spcBef>
          <a:spcPct val="0"/>
        </a:spcBef>
        <a:spcAft>
          <a:spcPct val="0"/>
        </a:spcAft>
        <a:defRPr sz="4000">
          <a:solidFill>
            <a:schemeClr val="tx2"/>
          </a:solidFill>
          <a:latin typeface="Arial Black" pitchFamily="34" charset="0"/>
        </a:defRPr>
      </a:lvl7pPr>
      <a:lvl8pPr marL="1371600" algn="l" rtl="0" eaLnBrk="1" fontAlgn="base" hangingPunct="1">
        <a:spcBef>
          <a:spcPct val="0"/>
        </a:spcBef>
        <a:spcAft>
          <a:spcPct val="0"/>
        </a:spcAft>
        <a:defRPr sz="4000">
          <a:solidFill>
            <a:schemeClr val="tx2"/>
          </a:solidFill>
          <a:latin typeface="Arial Black" pitchFamily="34" charset="0"/>
        </a:defRPr>
      </a:lvl8pPr>
      <a:lvl9pPr marL="1828800" algn="l" rtl="0" eaLnBrk="1" fontAlgn="base" hangingPunct="1">
        <a:spcBef>
          <a:spcPct val="0"/>
        </a:spcBef>
        <a:spcAft>
          <a:spcPct val="0"/>
        </a:spcAft>
        <a:defRPr sz="4000">
          <a:solidFill>
            <a:schemeClr val="tx2"/>
          </a:solidFill>
          <a:latin typeface="Arial Black"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rtlCol="0" anchor="ctr">
            <a:noAutofit/>
            <a:scene3d>
              <a:camera prst="orthographicFront"/>
              <a:lightRig rig="soft" dir="tl">
                <a:rot lat="0" lon="0" rev="0"/>
              </a:lightRig>
            </a:scene3d>
            <a:sp3d contourW="8890">
              <a:contourClr>
                <a:schemeClr val="accent3">
                  <a:shade val="55000"/>
                </a:schemeClr>
              </a:contourClr>
            </a:sp3d>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600200"/>
            <a:ext cx="10972800" cy="4724400"/>
          </a:xfrm>
          <a:prstGeom prst="rect">
            <a:avLst/>
          </a:prstGeom>
        </p:spPr>
        <p:txBody>
          <a:bodyPr vert="horz" rtlCol="0">
            <a:normAutofit/>
          </a:bodyPr>
          <a:lstStyle/>
          <a:p>
            <a:pPr lvl="0" eaLnBrk="1" latinLnBrk="0" hangingPunct="1"/>
            <a:r>
              <a:rPr kumimoji="0" lang="en-US" smtClean="0"/>
              <a:t>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11837" y="6483998"/>
            <a:ext cx="28448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CD1AEEE2-1CC4-4E01-832F-4AA1AA86FDCA}" type="datetimeFigureOut">
              <a:rPr lang="en-US" smtClean="0"/>
              <a:t>4/10/2020</a:t>
            </a:fld>
            <a:endParaRPr lang="en-US"/>
          </a:p>
        </p:txBody>
      </p:sp>
      <p:sp>
        <p:nvSpPr>
          <p:cNvPr id="5" name="Footer Placeholder 4"/>
          <p:cNvSpPr>
            <a:spLocks noGrp="1"/>
          </p:cNvSpPr>
          <p:nvPr>
            <p:ph type="ftr" sz="quarter" idx="3"/>
          </p:nvPr>
        </p:nvSpPr>
        <p:spPr>
          <a:xfrm>
            <a:off x="4165600" y="6483998"/>
            <a:ext cx="38608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323525" y="6483998"/>
            <a:ext cx="28448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49D3D03E-3FDE-411A-980E-AEA6EF3351C0}" type="slidenum">
              <a:rPr lang="en-US" smtClean="0"/>
              <a:t>‹#›</a:t>
            </a:fld>
            <a:endParaRPr lang="en-US"/>
          </a:p>
        </p:txBody>
      </p:sp>
    </p:spTree>
    <p:extLst>
      <p:ext uri="{BB962C8B-B14F-4D97-AF65-F5344CB8AC3E}">
        <p14:creationId xmlns:p14="http://schemas.microsoft.com/office/powerpoint/2010/main" val="292051286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000" b="1" kern="1200"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90000"/>
        <a:buFont typeface="Cambria"/>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100000"/>
        <a:buFont typeface="Cambria"/>
        <a:buChar char="–"/>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60000"/>
        <a:buFont typeface="Wingdings 2"/>
        <a:buChar char="Ï"/>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90000"/>
        <a:buFont typeface="Calibri"/>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100000"/>
        <a:buFont typeface="Cambria"/>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C1A6B-7645-4835-9597-28E9BF4DFA51}"/>
              </a:ext>
            </a:extLst>
          </p:cNvPr>
          <p:cNvSpPr>
            <a:spLocks noGrp="1"/>
          </p:cNvSpPr>
          <p:nvPr>
            <p:ph type="ctrTitle"/>
          </p:nvPr>
        </p:nvSpPr>
        <p:spPr/>
        <p:txBody>
          <a:bodyPr>
            <a:normAutofit fontScale="90000"/>
          </a:bodyPr>
          <a:lstStyle/>
          <a:p>
            <a:r>
              <a:rPr lang="en-US" dirty="0"/>
              <a:t/>
            </a:r>
            <a:br>
              <a:rPr lang="en-US" dirty="0"/>
            </a:br>
            <a:r>
              <a:rPr lang="en-US" dirty="0"/>
              <a:t/>
            </a:r>
            <a:br>
              <a:rPr lang="en-US" dirty="0"/>
            </a:br>
            <a:r>
              <a:rPr lang="en-US" dirty="0"/>
              <a:t> Solving Equations Related to Quadratic Functions </a:t>
            </a:r>
          </a:p>
        </p:txBody>
      </p:sp>
      <p:sp>
        <p:nvSpPr>
          <p:cNvPr id="3" name="Subtitle 2">
            <a:extLst>
              <a:ext uri="{FF2B5EF4-FFF2-40B4-BE49-F238E27FC236}">
                <a16:creationId xmlns:a16="http://schemas.microsoft.com/office/drawing/2014/main" id="{39FF6E97-F0C8-40D2-A28C-1687B73854C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51834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444F8-1352-457C-81FB-F04DCD20C088}"/>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F3040901-8625-48F6-A7D7-8817B1B26D72}"/>
              </a:ext>
            </a:extLst>
          </p:cNvPr>
          <p:cNvSpPr>
            <a:spLocks noGrp="1"/>
          </p:cNvSpPr>
          <p:nvPr>
            <p:ph idx="1"/>
          </p:nvPr>
        </p:nvSpPr>
        <p:spPr/>
        <p:txBody>
          <a:bodyPr/>
          <a:lstStyle/>
          <a:p>
            <a:r>
              <a:rPr lang="en-US" b="1" dirty="0"/>
              <a:t>STEP 3 </a:t>
            </a:r>
            <a:r>
              <a:rPr lang="en-US" dirty="0"/>
              <a:t>Interpret the points of intersection of the graphs. </a:t>
            </a:r>
          </a:p>
          <a:p>
            <a:endParaRPr lang="en-US" dirty="0"/>
          </a:p>
          <a:p>
            <a:r>
              <a:rPr lang="en-US" dirty="0"/>
              <a:t>If all goes as planned, the camera will capture pictures of the Science Club’s rocket at 1.42 and 2.66 seconds after the launch. </a:t>
            </a:r>
          </a:p>
          <a:p>
            <a:endParaRPr lang="en-US" dirty="0"/>
          </a:p>
        </p:txBody>
      </p:sp>
    </p:spTree>
    <p:extLst>
      <p:ext uri="{BB962C8B-B14F-4D97-AF65-F5344CB8AC3E}">
        <p14:creationId xmlns:p14="http://schemas.microsoft.com/office/powerpoint/2010/main" val="4053524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444F8-1352-457C-81FB-F04DCD20C088}"/>
              </a:ext>
            </a:extLst>
          </p:cNvPr>
          <p:cNvSpPr>
            <a:spLocks noGrp="1"/>
          </p:cNvSpPr>
          <p:nvPr>
            <p:ph type="title"/>
          </p:nvPr>
        </p:nvSpPr>
        <p:spPr/>
        <p:txBody>
          <a:bodyPr/>
          <a:lstStyle/>
          <a:p>
            <a:r>
              <a:rPr lang="en-US" dirty="0"/>
              <a:t>Examples</a:t>
            </a:r>
          </a:p>
        </p:txBody>
      </p:sp>
      <p:sp>
        <p:nvSpPr>
          <p:cNvPr id="4" name="Content Placeholder 3">
            <a:extLst>
              <a:ext uri="{FF2B5EF4-FFF2-40B4-BE49-F238E27FC236}">
                <a16:creationId xmlns:a16="http://schemas.microsoft.com/office/drawing/2014/main" id="{95969310-4669-41D2-947F-9C39D8C0BC28}"/>
              </a:ext>
            </a:extLst>
          </p:cNvPr>
          <p:cNvSpPr>
            <a:spLocks noGrp="1"/>
          </p:cNvSpPr>
          <p:nvPr>
            <p:ph sz="half" idx="1"/>
          </p:nvPr>
        </p:nvSpPr>
        <p:spPr/>
        <p:txBody>
          <a:bodyPr>
            <a:normAutofit/>
          </a:bodyPr>
          <a:lstStyle/>
          <a:p>
            <a:r>
              <a:rPr lang="en-US" dirty="0"/>
              <a:t>The standard framing for an 11-inch by 14-inch picture with a frame </a:t>
            </a:r>
            <a:r>
              <a:rPr lang="en-US" i="1" dirty="0"/>
              <a:t>w </a:t>
            </a:r>
            <a:r>
              <a:rPr lang="en-US" dirty="0"/>
              <a:t>inches wide produces a total area </a:t>
            </a:r>
            <a:r>
              <a:rPr lang="en-US" i="1" dirty="0"/>
              <a:t>A</a:t>
            </a:r>
            <a:r>
              <a:rPr lang="en-US" dirty="0"/>
              <a:t>(</a:t>
            </a:r>
            <a:r>
              <a:rPr lang="en-US" i="1" dirty="0"/>
              <a:t>w</a:t>
            </a:r>
            <a:r>
              <a:rPr lang="en-US" dirty="0"/>
              <a:t>). The total area, measured in square inches, varies according to the width of the frame. How wide should the frame be for a framed picture with a total area of about 400 square inches? </a:t>
            </a:r>
          </a:p>
          <a:p>
            <a:endParaRPr lang="en-US" dirty="0"/>
          </a:p>
        </p:txBody>
      </p:sp>
      <p:pic>
        <p:nvPicPr>
          <p:cNvPr id="6" name="Content Placeholder 5">
            <a:extLst>
              <a:ext uri="{FF2B5EF4-FFF2-40B4-BE49-F238E27FC236}">
                <a16:creationId xmlns:a16="http://schemas.microsoft.com/office/drawing/2014/main" id="{F76A313F-DA09-40BE-A2EE-7C53063E1A12}"/>
              </a:ext>
            </a:extLst>
          </p:cNvPr>
          <p:cNvPicPr>
            <a:picLocks noGrp="1" noChangeAspect="1"/>
          </p:cNvPicPr>
          <p:nvPr>
            <p:ph sz="half" idx="2"/>
          </p:nvPr>
        </p:nvPicPr>
        <p:blipFill>
          <a:blip r:embed="rId2"/>
          <a:stretch>
            <a:fillRect/>
          </a:stretch>
        </p:blipFill>
        <p:spPr>
          <a:xfrm>
            <a:off x="7989762" y="2524732"/>
            <a:ext cx="1800476" cy="2676899"/>
          </a:xfrm>
          <a:prstGeom prst="rect">
            <a:avLst/>
          </a:prstGeom>
        </p:spPr>
      </p:pic>
    </p:spTree>
    <p:extLst>
      <p:ext uri="{BB962C8B-B14F-4D97-AF65-F5344CB8AC3E}">
        <p14:creationId xmlns:p14="http://schemas.microsoft.com/office/powerpoint/2010/main" val="3680970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444F8-1352-457C-81FB-F04DCD20C088}"/>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F3040901-8625-48F6-A7D7-8817B1B26D72}"/>
              </a:ext>
            </a:extLst>
          </p:cNvPr>
          <p:cNvSpPr>
            <a:spLocks noGrp="1"/>
          </p:cNvSpPr>
          <p:nvPr>
            <p:ph idx="1"/>
          </p:nvPr>
        </p:nvSpPr>
        <p:spPr/>
        <p:txBody>
          <a:bodyPr/>
          <a:lstStyle/>
          <a:p>
            <a:r>
              <a:rPr lang="en-US" b="1" dirty="0"/>
              <a:t>STEP 1 </a:t>
            </a:r>
            <a:r>
              <a:rPr lang="en-US" dirty="0"/>
              <a:t>Write a function for the total area, </a:t>
            </a:r>
            <a:r>
              <a:rPr lang="en-US" i="1" dirty="0"/>
              <a:t>A</a:t>
            </a:r>
            <a:r>
              <a:rPr lang="en-US" dirty="0"/>
              <a:t>(</a:t>
            </a:r>
            <a:r>
              <a:rPr lang="en-US" i="1" dirty="0"/>
              <a:t>w</a:t>
            </a:r>
            <a:r>
              <a:rPr lang="en-US" dirty="0"/>
              <a:t>), in terms of </a:t>
            </a:r>
            <a:r>
              <a:rPr lang="en-US" i="1" dirty="0"/>
              <a:t>w</a:t>
            </a:r>
            <a:r>
              <a:rPr lang="en-US" dirty="0"/>
              <a:t>, the width of the frame. </a:t>
            </a:r>
          </a:p>
          <a:p>
            <a:r>
              <a:rPr lang="en-US" dirty="0"/>
              <a:t>The width of the framed picture is 11 + 2</a:t>
            </a:r>
            <a:r>
              <a:rPr lang="en-US" i="1" dirty="0"/>
              <a:t>w</a:t>
            </a:r>
            <a:r>
              <a:rPr lang="en-US" dirty="0"/>
              <a:t>. The length is 14 + 2</a:t>
            </a:r>
            <a:r>
              <a:rPr lang="en-US" i="1" dirty="0"/>
              <a:t>w</a:t>
            </a:r>
            <a:r>
              <a:rPr lang="en-US" dirty="0"/>
              <a:t>. The total area is </a:t>
            </a:r>
          </a:p>
          <a:p>
            <a:pPr algn="ctr"/>
            <a:r>
              <a:rPr lang="en-US" i="1" dirty="0"/>
              <a:t>A</a:t>
            </a:r>
            <a:r>
              <a:rPr lang="en-US" dirty="0"/>
              <a:t>(</a:t>
            </a:r>
            <a:r>
              <a:rPr lang="en-US" i="1" dirty="0"/>
              <a:t>w</a:t>
            </a:r>
            <a:r>
              <a:rPr lang="en-US" dirty="0"/>
              <a:t>) = (11 + 2</a:t>
            </a:r>
            <a:r>
              <a:rPr lang="en-US" i="1" dirty="0"/>
              <a:t>w</a:t>
            </a:r>
            <a:r>
              <a:rPr lang="en-US" dirty="0"/>
              <a:t>)(14 + 2</a:t>
            </a:r>
            <a:r>
              <a:rPr lang="en-US" i="1" dirty="0"/>
              <a:t>w</a:t>
            </a:r>
            <a:r>
              <a:rPr lang="en-US" dirty="0"/>
              <a:t>) </a:t>
            </a:r>
          </a:p>
          <a:p>
            <a:pPr algn="ctr"/>
            <a:r>
              <a:rPr lang="en-US" i="1" dirty="0"/>
              <a:t>A</a:t>
            </a:r>
            <a:r>
              <a:rPr lang="en-US" dirty="0"/>
              <a:t>(</a:t>
            </a:r>
            <a:r>
              <a:rPr lang="en-US" i="1" dirty="0"/>
              <a:t>w</a:t>
            </a:r>
            <a:r>
              <a:rPr lang="en-US" dirty="0"/>
              <a:t>) = 154 + 22</a:t>
            </a:r>
            <a:r>
              <a:rPr lang="en-US" i="1" dirty="0"/>
              <a:t>w </a:t>
            </a:r>
            <a:r>
              <a:rPr lang="en-US" dirty="0"/>
              <a:t>+ 28</a:t>
            </a:r>
            <a:r>
              <a:rPr lang="en-US" i="1" dirty="0"/>
              <a:t>w </a:t>
            </a:r>
            <a:r>
              <a:rPr lang="en-US" dirty="0"/>
              <a:t>+ 4</a:t>
            </a:r>
            <a:r>
              <a:rPr lang="en-US" i="1" dirty="0"/>
              <a:t>w</a:t>
            </a:r>
            <a:r>
              <a:rPr lang="en-US" baseline="30000" dirty="0"/>
              <a:t>2</a:t>
            </a:r>
            <a:r>
              <a:rPr lang="en-US" dirty="0"/>
              <a:t> </a:t>
            </a:r>
          </a:p>
          <a:p>
            <a:pPr algn="ctr"/>
            <a:r>
              <a:rPr lang="en-US" i="1" dirty="0"/>
              <a:t>A</a:t>
            </a:r>
            <a:r>
              <a:rPr lang="en-US" dirty="0"/>
              <a:t>(</a:t>
            </a:r>
            <a:r>
              <a:rPr lang="en-US" i="1" dirty="0"/>
              <a:t>w</a:t>
            </a:r>
            <a:r>
              <a:rPr lang="en-US" dirty="0"/>
              <a:t>) = 4</a:t>
            </a:r>
            <a:r>
              <a:rPr lang="en-US" i="1" dirty="0"/>
              <a:t>w</a:t>
            </a:r>
            <a:r>
              <a:rPr lang="en-US" baseline="30000" dirty="0"/>
              <a:t>2</a:t>
            </a:r>
            <a:r>
              <a:rPr lang="en-US" dirty="0"/>
              <a:t> + 50</a:t>
            </a:r>
            <a:r>
              <a:rPr lang="en-US" i="1" dirty="0"/>
              <a:t>w </a:t>
            </a:r>
            <a:r>
              <a:rPr lang="en-US" dirty="0"/>
              <a:t>+ 154. </a:t>
            </a:r>
          </a:p>
          <a:p>
            <a:endParaRPr lang="en-US" dirty="0"/>
          </a:p>
        </p:txBody>
      </p:sp>
    </p:spTree>
    <p:extLst>
      <p:ext uri="{BB962C8B-B14F-4D97-AF65-F5344CB8AC3E}">
        <p14:creationId xmlns:p14="http://schemas.microsoft.com/office/powerpoint/2010/main" val="2717195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444F8-1352-457C-81FB-F04DCD20C088}"/>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F3040901-8625-48F6-A7D7-8817B1B26D72}"/>
              </a:ext>
            </a:extLst>
          </p:cNvPr>
          <p:cNvSpPr>
            <a:spLocks noGrp="1"/>
          </p:cNvSpPr>
          <p:nvPr>
            <p:ph idx="1"/>
          </p:nvPr>
        </p:nvSpPr>
        <p:spPr/>
        <p:txBody>
          <a:bodyPr/>
          <a:lstStyle/>
          <a:p>
            <a:r>
              <a:rPr lang="en-US" b="1" dirty="0"/>
              <a:t>STEP 2 </a:t>
            </a:r>
            <a:r>
              <a:rPr lang="en-US" dirty="0"/>
              <a:t>Create a table of function values for the total area. </a:t>
            </a:r>
          </a:p>
          <a:p>
            <a:endParaRPr lang="en-US" dirty="0"/>
          </a:p>
        </p:txBody>
      </p:sp>
      <p:pic>
        <p:nvPicPr>
          <p:cNvPr id="4" name="Picture 3">
            <a:extLst>
              <a:ext uri="{FF2B5EF4-FFF2-40B4-BE49-F238E27FC236}">
                <a16:creationId xmlns:a16="http://schemas.microsoft.com/office/drawing/2014/main" id="{FD8E92C3-73E8-405A-A03A-CB0C27BBC8B3}"/>
              </a:ext>
            </a:extLst>
          </p:cNvPr>
          <p:cNvPicPr>
            <a:picLocks noChangeAspect="1"/>
          </p:cNvPicPr>
          <p:nvPr/>
        </p:nvPicPr>
        <p:blipFill>
          <a:blip r:embed="rId2"/>
          <a:stretch>
            <a:fillRect/>
          </a:stretch>
        </p:blipFill>
        <p:spPr>
          <a:xfrm>
            <a:off x="779030" y="3066996"/>
            <a:ext cx="10633940" cy="1238304"/>
          </a:xfrm>
          <a:prstGeom prst="rect">
            <a:avLst/>
          </a:prstGeom>
        </p:spPr>
      </p:pic>
    </p:spTree>
    <p:extLst>
      <p:ext uri="{BB962C8B-B14F-4D97-AF65-F5344CB8AC3E}">
        <p14:creationId xmlns:p14="http://schemas.microsoft.com/office/powerpoint/2010/main" val="1680901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444F8-1352-457C-81FB-F04DCD20C088}"/>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F3040901-8625-48F6-A7D7-8817B1B26D72}"/>
              </a:ext>
            </a:extLst>
          </p:cNvPr>
          <p:cNvSpPr>
            <a:spLocks noGrp="1"/>
          </p:cNvSpPr>
          <p:nvPr>
            <p:ph idx="1"/>
          </p:nvPr>
        </p:nvSpPr>
        <p:spPr/>
        <p:txBody>
          <a:bodyPr/>
          <a:lstStyle/>
          <a:p>
            <a:r>
              <a:rPr lang="en-US" b="1" dirty="0"/>
              <a:t>STEP 3 </a:t>
            </a:r>
            <a:r>
              <a:rPr lang="en-US" dirty="0"/>
              <a:t>Write a related equation for the total area of 400 square inches. </a:t>
            </a:r>
          </a:p>
          <a:p>
            <a:pPr algn="ctr"/>
            <a:r>
              <a:rPr lang="en-US" dirty="0"/>
              <a:t>400 = 4</a:t>
            </a:r>
            <a:r>
              <a:rPr lang="en-US" i="1" dirty="0"/>
              <a:t>w</a:t>
            </a:r>
            <a:r>
              <a:rPr lang="en-US" baseline="30000" dirty="0"/>
              <a:t>2</a:t>
            </a:r>
            <a:r>
              <a:rPr lang="en-US" dirty="0"/>
              <a:t> + 50</a:t>
            </a:r>
            <a:r>
              <a:rPr lang="en-US" i="1" dirty="0"/>
              <a:t>w </a:t>
            </a:r>
            <a:r>
              <a:rPr lang="en-US" dirty="0"/>
              <a:t>+ 154 </a:t>
            </a:r>
          </a:p>
          <a:p>
            <a:endParaRPr lang="en-US" dirty="0"/>
          </a:p>
        </p:txBody>
      </p:sp>
    </p:spTree>
    <p:extLst>
      <p:ext uri="{BB962C8B-B14F-4D97-AF65-F5344CB8AC3E}">
        <p14:creationId xmlns:p14="http://schemas.microsoft.com/office/powerpoint/2010/main" val="199865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444F8-1352-457C-81FB-F04DCD20C088}"/>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F3040901-8625-48F6-A7D7-8817B1B26D72}"/>
              </a:ext>
            </a:extLst>
          </p:cNvPr>
          <p:cNvSpPr>
            <a:spLocks noGrp="1"/>
          </p:cNvSpPr>
          <p:nvPr>
            <p:ph idx="1"/>
          </p:nvPr>
        </p:nvSpPr>
        <p:spPr/>
        <p:txBody>
          <a:bodyPr>
            <a:normAutofit lnSpcReduction="10000"/>
          </a:bodyPr>
          <a:lstStyle/>
          <a:p>
            <a:r>
              <a:rPr lang="en-US" b="1" dirty="0"/>
              <a:t>STEP 4 </a:t>
            </a:r>
            <a:r>
              <a:rPr lang="en-US" dirty="0"/>
              <a:t>Use the table to determine the necessary width for this value of A(w). </a:t>
            </a:r>
          </a:p>
          <a:p>
            <a:r>
              <a:rPr lang="en-US" dirty="0"/>
              <a:t>The total area of 418 square inches is produced when the frame is 4 inches wide. To find a total area closer to 400 square inches evaluate the function for a narrower width, such as 3.75 inches. </a:t>
            </a:r>
          </a:p>
          <a:p>
            <a:r>
              <a:rPr lang="en-US" dirty="0"/>
              <a:t>4(3.75)2 + 50(3.75) + 154 = 397.75 square inches </a:t>
            </a:r>
          </a:p>
          <a:p>
            <a:r>
              <a:rPr lang="en-US" dirty="0"/>
              <a:t>So the frame width of 3.75 inches will produce a total framed picture area of almost 400 square inches. </a:t>
            </a:r>
          </a:p>
          <a:p>
            <a:endParaRPr lang="en-US" dirty="0"/>
          </a:p>
        </p:txBody>
      </p:sp>
    </p:spTree>
    <p:extLst>
      <p:ext uri="{BB962C8B-B14F-4D97-AF65-F5344CB8AC3E}">
        <p14:creationId xmlns:p14="http://schemas.microsoft.com/office/powerpoint/2010/main" val="311926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444F8-1352-457C-81FB-F04DCD20C088}"/>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F3040901-8625-48F6-A7D7-8817B1B26D72}"/>
              </a:ext>
            </a:extLst>
          </p:cNvPr>
          <p:cNvSpPr>
            <a:spLocks noGrp="1"/>
          </p:cNvSpPr>
          <p:nvPr>
            <p:ph idx="1"/>
          </p:nvPr>
        </p:nvSpPr>
        <p:spPr/>
        <p:txBody>
          <a:bodyPr/>
          <a:lstStyle/>
          <a:p>
            <a:r>
              <a:rPr lang="en-US" dirty="0"/>
              <a:t>Mrs. Samuels want to build a store with an area of 2,000 square feet on a lot measuring 60 feet by 70 feet. She finds out that the city code restricts building any closer than 10 feet from the lot lines. Can her store have an area of 2,000 square feet and stay within legal limits? </a:t>
            </a:r>
          </a:p>
          <a:p>
            <a:endParaRPr lang="en-US" dirty="0"/>
          </a:p>
        </p:txBody>
      </p:sp>
    </p:spTree>
    <p:extLst>
      <p:ext uri="{BB962C8B-B14F-4D97-AF65-F5344CB8AC3E}">
        <p14:creationId xmlns:p14="http://schemas.microsoft.com/office/powerpoint/2010/main" val="6730715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444F8-1352-457C-81FB-F04DCD20C088}"/>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F3040901-8625-48F6-A7D7-8817B1B26D72}"/>
              </a:ext>
            </a:extLst>
          </p:cNvPr>
          <p:cNvSpPr>
            <a:spLocks noGrp="1"/>
          </p:cNvSpPr>
          <p:nvPr>
            <p:ph idx="1"/>
          </p:nvPr>
        </p:nvSpPr>
        <p:spPr/>
        <p:txBody>
          <a:bodyPr/>
          <a:lstStyle/>
          <a:p>
            <a:r>
              <a:rPr lang="en-US" b="1" dirty="0"/>
              <a:t>STEP 1 </a:t>
            </a:r>
            <a:r>
              <a:rPr lang="en-US" dirty="0"/>
              <a:t>Write a function to model the building area, </a:t>
            </a:r>
            <a:r>
              <a:rPr lang="en-US" i="1" dirty="0"/>
              <a:t>A</a:t>
            </a:r>
            <a:r>
              <a:rPr lang="en-US" dirty="0"/>
              <a:t>(</a:t>
            </a:r>
            <a:r>
              <a:rPr lang="en-US" i="1" dirty="0"/>
              <a:t>x</a:t>
            </a:r>
            <a:r>
              <a:rPr lang="en-US" dirty="0"/>
              <a:t>), in terms of the distance, </a:t>
            </a:r>
            <a:r>
              <a:rPr lang="en-US" i="1" dirty="0"/>
              <a:t>x</a:t>
            </a:r>
            <a:r>
              <a:rPr lang="en-US" dirty="0"/>
              <a:t>, to the lot lines. </a:t>
            </a:r>
          </a:p>
          <a:p>
            <a:r>
              <a:rPr lang="en-US" dirty="0"/>
              <a:t>The area of the lot is 60 times 70, or 4,200 square feet. The building can be no wider than 60 – 2</a:t>
            </a:r>
            <a:r>
              <a:rPr lang="en-US" i="1" dirty="0"/>
              <a:t>x </a:t>
            </a:r>
            <a:r>
              <a:rPr lang="en-US" dirty="0"/>
              <a:t>and no longer than 70 – 2</a:t>
            </a:r>
            <a:r>
              <a:rPr lang="en-US" i="1" dirty="0"/>
              <a:t>x</a:t>
            </a:r>
            <a:r>
              <a:rPr lang="en-US" dirty="0"/>
              <a:t>. The area of the building should be </a:t>
            </a:r>
            <a:r>
              <a:rPr lang="en-US" i="1" dirty="0"/>
              <a:t>A</a:t>
            </a:r>
            <a:r>
              <a:rPr lang="en-US" dirty="0"/>
              <a:t>(</a:t>
            </a:r>
            <a:r>
              <a:rPr lang="en-US" i="1" dirty="0"/>
              <a:t>x</a:t>
            </a:r>
            <a:r>
              <a:rPr lang="en-US" dirty="0"/>
              <a:t>) = (</a:t>
            </a:r>
            <a:r>
              <a:rPr lang="en-US" i="1" dirty="0"/>
              <a:t>l</a:t>
            </a:r>
            <a:r>
              <a:rPr lang="en-US" dirty="0"/>
              <a:t>)(</a:t>
            </a:r>
            <a:r>
              <a:rPr lang="en-US" i="1" dirty="0"/>
              <a:t>w</a:t>
            </a:r>
            <a:r>
              <a:rPr lang="en-US" dirty="0"/>
              <a:t>) = (70 – 2</a:t>
            </a:r>
            <a:r>
              <a:rPr lang="en-US" i="1" dirty="0"/>
              <a:t>x</a:t>
            </a:r>
            <a:r>
              <a:rPr lang="en-US" dirty="0"/>
              <a:t>)(60 – 2</a:t>
            </a:r>
            <a:r>
              <a:rPr lang="en-US" i="1" dirty="0"/>
              <a:t>x</a:t>
            </a:r>
            <a:r>
              <a:rPr lang="en-US" dirty="0"/>
              <a:t>). </a:t>
            </a:r>
          </a:p>
          <a:p>
            <a:endParaRPr lang="en-US" dirty="0"/>
          </a:p>
        </p:txBody>
      </p:sp>
    </p:spTree>
    <p:extLst>
      <p:ext uri="{BB962C8B-B14F-4D97-AF65-F5344CB8AC3E}">
        <p14:creationId xmlns:p14="http://schemas.microsoft.com/office/powerpoint/2010/main" val="3206748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444F8-1352-457C-81FB-F04DCD20C088}"/>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F3040901-8625-48F6-A7D7-8817B1B26D72}"/>
              </a:ext>
            </a:extLst>
          </p:cNvPr>
          <p:cNvSpPr>
            <a:spLocks noGrp="1"/>
          </p:cNvSpPr>
          <p:nvPr>
            <p:ph idx="1"/>
          </p:nvPr>
        </p:nvSpPr>
        <p:spPr/>
        <p:txBody>
          <a:bodyPr/>
          <a:lstStyle/>
          <a:p>
            <a:r>
              <a:rPr lang="en-US" b="1" dirty="0"/>
              <a:t>STEP 2 </a:t>
            </a:r>
            <a:r>
              <a:rPr lang="en-US" dirty="0"/>
              <a:t>Simplify the function rule. </a:t>
            </a:r>
          </a:p>
          <a:p>
            <a:endParaRPr lang="en-US" dirty="0"/>
          </a:p>
          <a:p>
            <a:pPr algn="ctr"/>
            <a:r>
              <a:rPr lang="en-US" i="1" dirty="0"/>
              <a:t>A</a:t>
            </a:r>
            <a:r>
              <a:rPr lang="en-US" dirty="0"/>
              <a:t>(</a:t>
            </a:r>
            <a:r>
              <a:rPr lang="en-US" i="1" dirty="0"/>
              <a:t>x</a:t>
            </a:r>
            <a:r>
              <a:rPr lang="en-US" dirty="0"/>
              <a:t>) = (70 – 2</a:t>
            </a:r>
            <a:r>
              <a:rPr lang="en-US" i="1" dirty="0"/>
              <a:t>x</a:t>
            </a:r>
            <a:r>
              <a:rPr lang="en-US" dirty="0"/>
              <a:t>)(60 – 2</a:t>
            </a:r>
            <a:r>
              <a:rPr lang="en-US" i="1" dirty="0"/>
              <a:t>x</a:t>
            </a:r>
            <a:r>
              <a:rPr lang="en-US" dirty="0"/>
              <a:t>) </a:t>
            </a:r>
          </a:p>
          <a:p>
            <a:pPr algn="ctr"/>
            <a:r>
              <a:rPr lang="en-US" i="1" dirty="0"/>
              <a:t>A</a:t>
            </a:r>
            <a:r>
              <a:rPr lang="en-US" dirty="0"/>
              <a:t>(</a:t>
            </a:r>
            <a:r>
              <a:rPr lang="en-US" i="1" dirty="0"/>
              <a:t>x</a:t>
            </a:r>
            <a:r>
              <a:rPr lang="en-US" dirty="0"/>
              <a:t>) = 70(60 – 2</a:t>
            </a:r>
            <a:r>
              <a:rPr lang="en-US" i="1" dirty="0"/>
              <a:t>x</a:t>
            </a:r>
            <a:r>
              <a:rPr lang="en-US" dirty="0"/>
              <a:t>) – 2</a:t>
            </a:r>
            <a:r>
              <a:rPr lang="en-US" i="1" dirty="0"/>
              <a:t>x</a:t>
            </a:r>
            <a:r>
              <a:rPr lang="en-US" dirty="0"/>
              <a:t>(60 – 2</a:t>
            </a:r>
            <a:r>
              <a:rPr lang="en-US" i="1" dirty="0"/>
              <a:t>x</a:t>
            </a:r>
            <a:r>
              <a:rPr lang="en-US" dirty="0"/>
              <a:t>) </a:t>
            </a:r>
          </a:p>
          <a:p>
            <a:pPr algn="ctr"/>
            <a:r>
              <a:rPr lang="en-US" i="1" dirty="0"/>
              <a:t>A</a:t>
            </a:r>
            <a:r>
              <a:rPr lang="en-US" dirty="0"/>
              <a:t>(</a:t>
            </a:r>
            <a:r>
              <a:rPr lang="en-US" i="1" dirty="0"/>
              <a:t>x</a:t>
            </a:r>
            <a:r>
              <a:rPr lang="en-US" dirty="0"/>
              <a:t>) = 4200 – 140</a:t>
            </a:r>
            <a:r>
              <a:rPr lang="en-US" i="1" dirty="0"/>
              <a:t>x </a:t>
            </a:r>
            <a:r>
              <a:rPr lang="en-US" dirty="0"/>
              <a:t>– 120</a:t>
            </a:r>
            <a:r>
              <a:rPr lang="en-US" i="1" dirty="0"/>
              <a:t>x </a:t>
            </a:r>
            <a:r>
              <a:rPr lang="en-US" dirty="0"/>
              <a:t>+ 4</a:t>
            </a:r>
            <a:r>
              <a:rPr lang="en-US" i="1" dirty="0"/>
              <a:t>x</a:t>
            </a:r>
            <a:r>
              <a:rPr lang="en-US" baseline="30000" dirty="0"/>
              <a:t>2</a:t>
            </a:r>
            <a:r>
              <a:rPr lang="en-US" dirty="0"/>
              <a:t> </a:t>
            </a:r>
          </a:p>
          <a:p>
            <a:pPr algn="ctr"/>
            <a:r>
              <a:rPr lang="en-US" i="1" dirty="0"/>
              <a:t>A</a:t>
            </a:r>
            <a:r>
              <a:rPr lang="en-US" dirty="0"/>
              <a:t>(</a:t>
            </a:r>
            <a:r>
              <a:rPr lang="en-US" i="1" dirty="0"/>
              <a:t>x</a:t>
            </a:r>
            <a:r>
              <a:rPr lang="en-US" dirty="0"/>
              <a:t>) = 4</a:t>
            </a:r>
            <a:r>
              <a:rPr lang="en-US" i="1" dirty="0"/>
              <a:t>x</a:t>
            </a:r>
            <a:r>
              <a:rPr lang="en-US" baseline="30000" dirty="0"/>
              <a:t>2</a:t>
            </a:r>
            <a:r>
              <a:rPr lang="en-US" dirty="0"/>
              <a:t> – 260</a:t>
            </a:r>
            <a:r>
              <a:rPr lang="en-US" i="1" dirty="0"/>
              <a:t>x </a:t>
            </a:r>
            <a:r>
              <a:rPr lang="en-US" dirty="0"/>
              <a:t>+ 4200 </a:t>
            </a:r>
          </a:p>
          <a:p>
            <a:endParaRPr lang="en-US" dirty="0"/>
          </a:p>
        </p:txBody>
      </p:sp>
    </p:spTree>
    <p:extLst>
      <p:ext uri="{BB962C8B-B14F-4D97-AF65-F5344CB8AC3E}">
        <p14:creationId xmlns:p14="http://schemas.microsoft.com/office/powerpoint/2010/main" val="25718379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444F8-1352-457C-81FB-F04DCD20C088}"/>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F3040901-8625-48F6-A7D7-8817B1B26D72}"/>
              </a:ext>
            </a:extLst>
          </p:cNvPr>
          <p:cNvSpPr>
            <a:spLocks noGrp="1"/>
          </p:cNvSpPr>
          <p:nvPr>
            <p:ph idx="1"/>
          </p:nvPr>
        </p:nvSpPr>
        <p:spPr/>
        <p:txBody>
          <a:bodyPr/>
          <a:lstStyle/>
          <a:p>
            <a:r>
              <a:rPr lang="en-US" b="1" dirty="0"/>
              <a:t>STEP 3 </a:t>
            </a:r>
            <a:r>
              <a:rPr lang="en-US" dirty="0"/>
              <a:t>Write a related equation with Mrs. Samuels’ building area of 2,000 square feet.</a:t>
            </a:r>
          </a:p>
          <a:p>
            <a:endParaRPr lang="en-US" dirty="0"/>
          </a:p>
          <a:p>
            <a:pPr algn="ctr"/>
            <a:r>
              <a:rPr lang="en-US" dirty="0"/>
              <a:t> 2000 = 4</a:t>
            </a:r>
            <a:r>
              <a:rPr lang="en-US" i="1" dirty="0"/>
              <a:t>x</a:t>
            </a:r>
            <a:r>
              <a:rPr lang="en-US" baseline="30000" dirty="0"/>
              <a:t>2</a:t>
            </a:r>
            <a:r>
              <a:rPr lang="en-US" dirty="0"/>
              <a:t> – 260</a:t>
            </a:r>
            <a:r>
              <a:rPr lang="en-US" i="1" dirty="0"/>
              <a:t>x </a:t>
            </a:r>
            <a:r>
              <a:rPr lang="en-US" dirty="0"/>
              <a:t>+ 4200 </a:t>
            </a:r>
          </a:p>
          <a:p>
            <a:endParaRPr lang="en-US" dirty="0"/>
          </a:p>
        </p:txBody>
      </p:sp>
    </p:spTree>
    <p:extLst>
      <p:ext uri="{BB962C8B-B14F-4D97-AF65-F5344CB8AC3E}">
        <p14:creationId xmlns:p14="http://schemas.microsoft.com/office/powerpoint/2010/main" val="1505484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C369C-4F30-4DC0-8C6F-3A0DEF1C7CD0}"/>
              </a:ext>
            </a:extLst>
          </p:cNvPr>
          <p:cNvSpPr>
            <a:spLocks noGrp="1"/>
          </p:cNvSpPr>
          <p:nvPr>
            <p:ph type="title"/>
          </p:nvPr>
        </p:nvSpPr>
        <p:spPr/>
        <p:txBody>
          <a:bodyPr/>
          <a:lstStyle/>
          <a:p>
            <a:r>
              <a:rPr lang="en-US" dirty="0"/>
              <a:t>Quadratic Functions</a:t>
            </a:r>
          </a:p>
        </p:txBody>
      </p:sp>
      <p:sp>
        <p:nvSpPr>
          <p:cNvPr id="3" name="Content Placeholder 2">
            <a:extLst>
              <a:ext uri="{FF2B5EF4-FFF2-40B4-BE49-F238E27FC236}">
                <a16:creationId xmlns:a16="http://schemas.microsoft.com/office/drawing/2014/main" id="{D7777B88-3788-4812-9050-E67B8BA8E96A}"/>
              </a:ext>
            </a:extLst>
          </p:cNvPr>
          <p:cNvSpPr>
            <a:spLocks noGrp="1"/>
          </p:cNvSpPr>
          <p:nvPr>
            <p:ph idx="1"/>
          </p:nvPr>
        </p:nvSpPr>
        <p:spPr/>
        <p:txBody>
          <a:bodyPr/>
          <a:lstStyle/>
          <a:p>
            <a:r>
              <a:rPr lang="en-US" dirty="0"/>
              <a:t>Quadratic functions relate a set of input values (domain of the independent variable) to a set of output values (range of the dependent variable) using a relationship with a varying rate of change. Within the domain and range of a quadratic function, each input value generates only one output value so that the input value and its corresponding output value are paired numbers. </a:t>
            </a:r>
          </a:p>
          <a:p>
            <a:endParaRPr lang="en-US" dirty="0"/>
          </a:p>
        </p:txBody>
      </p:sp>
    </p:spTree>
    <p:extLst>
      <p:ext uri="{BB962C8B-B14F-4D97-AF65-F5344CB8AC3E}">
        <p14:creationId xmlns:p14="http://schemas.microsoft.com/office/powerpoint/2010/main" val="34737192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444F8-1352-457C-81FB-F04DCD20C088}"/>
              </a:ext>
            </a:extLst>
          </p:cNvPr>
          <p:cNvSpPr>
            <a:spLocks noGrp="1"/>
          </p:cNvSpPr>
          <p:nvPr>
            <p:ph type="title"/>
          </p:nvPr>
        </p:nvSpPr>
        <p:spPr/>
        <p:txBody>
          <a:bodyPr/>
          <a:lstStyle/>
          <a:p>
            <a:r>
              <a:rPr lang="en-US" dirty="0"/>
              <a:t>Examples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3040901-8625-48F6-A7D7-8817B1B26D72}"/>
                  </a:ext>
                </a:extLst>
              </p:cNvPr>
              <p:cNvSpPr>
                <a:spLocks noGrp="1"/>
              </p:cNvSpPr>
              <p:nvPr>
                <p:ph idx="1"/>
              </p:nvPr>
            </p:nvSpPr>
            <p:spPr/>
            <p:txBody>
              <a:bodyPr/>
              <a:lstStyle/>
              <a:p>
                <a:r>
                  <a:rPr lang="en-US" b="1" dirty="0"/>
                  <a:t>STEP 4 </a:t>
                </a:r>
                <a:r>
                  <a:rPr lang="en-US" dirty="0"/>
                  <a:t>Using inverse operations, make one member of the equation equal to zero. </a:t>
                </a:r>
              </a:p>
              <a:p>
                <a:endParaRPr lang="en-US" dirty="0"/>
              </a:p>
              <a:p>
                <a:pPr algn="ctr"/>
                <a:r>
                  <a:rPr lang="en-US" dirty="0"/>
                  <a:t>2000 – 2000 = 4</a:t>
                </a:r>
                <a:r>
                  <a:rPr lang="en-US" i="1" dirty="0"/>
                  <a:t>x</a:t>
                </a:r>
                <a:r>
                  <a:rPr lang="en-US" baseline="30000" dirty="0"/>
                  <a:t>2</a:t>
                </a:r>
                <a:r>
                  <a:rPr lang="en-US" dirty="0"/>
                  <a:t> – 260</a:t>
                </a:r>
                <a:r>
                  <a:rPr lang="en-US" i="1" dirty="0"/>
                  <a:t>x </a:t>
                </a:r>
                <a:r>
                  <a:rPr lang="en-US" dirty="0"/>
                  <a:t>+ 4200 – 2000 </a:t>
                </a:r>
              </a:p>
              <a:p>
                <a:pPr algn="ctr"/>
                <a:r>
                  <a:rPr lang="en-US" dirty="0"/>
                  <a:t>0 = 4</a:t>
                </a:r>
                <a:r>
                  <a:rPr lang="en-US" i="1" dirty="0"/>
                  <a:t>x</a:t>
                </a:r>
                <a:r>
                  <a:rPr lang="en-US" baseline="30000" dirty="0"/>
                  <a:t>2</a:t>
                </a:r>
                <a:r>
                  <a:rPr lang="en-US" dirty="0"/>
                  <a:t> – 260</a:t>
                </a:r>
                <a:r>
                  <a:rPr lang="en-US" i="1" dirty="0"/>
                  <a:t>x </a:t>
                </a:r>
                <a:r>
                  <a:rPr lang="en-US" dirty="0"/>
                  <a:t>+ 2200 </a:t>
                </a:r>
              </a:p>
              <a:p>
                <a:pPr algn="ct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4</m:t>
                        </m:r>
                      </m:den>
                    </m:f>
                  </m:oMath>
                </a14:m>
                <a:r>
                  <a:rPr lang="en-US" dirty="0"/>
                  <a:t>(0) =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4</m:t>
                        </m:r>
                      </m:den>
                    </m:f>
                  </m:oMath>
                </a14:m>
                <a:r>
                  <a:rPr lang="en-US" dirty="0"/>
                  <a:t>(4</a:t>
                </a:r>
                <a:r>
                  <a:rPr lang="en-US" i="1" dirty="0"/>
                  <a:t>x</a:t>
                </a:r>
                <a:r>
                  <a:rPr lang="en-US" baseline="30000" dirty="0"/>
                  <a:t>2</a:t>
                </a:r>
                <a:r>
                  <a:rPr lang="en-US" dirty="0"/>
                  <a:t> – 260</a:t>
                </a:r>
                <a:r>
                  <a:rPr lang="en-US" i="1" dirty="0"/>
                  <a:t>x </a:t>
                </a:r>
                <a:r>
                  <a:rPr lang="en-US" dirty="0"/>
                  <a:t>+ 2200) </a:t>
                </a:r>
              </a:p>
              <a:p>
                <a:pPr algn="ctr"/>
                <a:r>
                  <a:rPr lang="en-US" dirty="0"/>
                  <a:t>0 = </a:t>
                </a:r>
                <a:r>
                  <a:rPr lang="en-US" i="1" dirty="0"/>
                  <a:t>x</a:t>
                </a:r>
                <a:r>
                  <a:rPr lang="en-US" baseline="30000" dirty="0"/>
                  <a:t>2</a:t>
                </a:r>
                <a:r>
                  <a:rPr lang="en-US" dirty="0"/>
                  <a:t> – 65</a:t>
                </a:r>
                <a:r>
                  <a:rPr lang="en-US" i="1" dirty="0"/>
                  <a:t>x </a:t>
                </a:r>
                <a:r>
                  <a:rPr lang="en-US" dirty="0"/>
                  <a:t>+ 550</a:t>
                </a:r>
              </a:p>
              <a:p>
                <a:endParaRPr lang="en-US" dirty="0"/>
              </a:p>
            </p:txBody>
          </p:sp>
        </mc:Choice>
        <mc:Fallback xmlns="">
          <p:sp>
            <p:nvSpPr>
              <p:cNvPr id="3" name="Content Placeholder 2">
                <a:extLst>
                  <a:ext uri="{FF2B5EF4-FFF2-40B4-BE49-F238E27FC236}">
                    <a16:creationId xmlns:a16="http://schemas.microsoft.com/office/drawing/2014/main" id="{F3040901-8625-48F6-A7D7-8817B1B26D72}"/>
                  </a:ext>
                </a:extLst>
              </p:cNvPr>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US">
                    <a:noFill/>
                  </a:rPr>
                  <a:t> </a:t>
                </a:r>
              </a:p>
            </p:txBody>
          </p:sp>
        </mc:Fallback>
      </mc:AlternateContent>
      <p:sp>
        <p:nvSpPr>
          <p:cNvPr id="4" name="TextBox 3">
            <a:extLst>
              <a:ext uri="{FF2B5EF4-FFF2-40B4-BE49-F238E27FC236}">
                <a16:creationId xmlns:a16="http://schemas.microsoft.com/office/drawing/2014/main" id="{054C9333-0440-4C81-86D1-D1EC2B741882}"/>
              </a:ext>
            </a:extLst>
          </p:cNvPr>
          <p:cNvSpPr txBox="1"/>
          <p:nvPr/>
        </p:nvSpPr>
        <p:spPr>
          <a:xfrm>
            <a:off x="5638800" y="2971800"/>
            <a:ext cx="65" cy="276999"/>
          </a:xfrm>
          <a:prstGeom prst="rect">
            <a:avLst/>
          </a:prstGeom>
          <a:noFill/>
        </p:spPr>
        <p:txBody>
          <a:bodyPr wrap="none" lIns="0" tIns="0" rIns="0" bIns="0" rtlCol="0">
            <a:spAutoFit/>
          </a:bodyPr>
          <a:lstStyle/>
          <a:p>
            <a:endParaRPr lang="en-US" dirty="0"/>
          </a:p>
        </p:txBody>
      </p:sp>
    </p:spTree>
    <p:extLst>
      <p:ext uri="{BB962C8B-B14F-4D97-AF65-F5344CB8AC3E}">
        <p14:creationId xmlns:p14="http://schemas.microsoft.com/office/powerpoint/2010/main" val="3068521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444F8-1352-457C-81FB-F04DCD20C088}"/>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F3040901-8625-48F6-A7D7-8817B1B26D72}"/>
              </a:ext>
            </a:extLst>
          </p:cNvPr>
          <p:cNvSpPr>
            <a:spLocks noGrp="1"/>
          </p:cNvSpPr>
          <p:nvPr>
            <p:ph idx="1"/>
          </p:nvPr>
        </p:nvSpPr>
        <p:spPr/>
        <p:txBody>
          <a:bodyPr/>
          <a:lstStyle/>
          <a:p>
            <a:r>
              <a:rPr lang="en-US" b="1" dirty="0"/>
              <a:t>STEP 5 </a:t>
            </a:r>
            <a:r>
              <a:rPr lang="en-US" dirty="0"/>
              <a:t>Since this is a quadratic polynomial equation equal to zero, you can use the quadratic formula to solve for </a:t>
            </a:r>
            <a:r>
              <a:rPr lang="en-US" i="1" dirty="0"/>
              <a:t>x</a:t>
            </a:r>
            <a:r>
              <a:rPr lang="en-US" dirty="0"/>
              <a:t>. In this case, </a:t>
            </a:r>
            <a:r>
              <a:rPr lang="en-US" i="1" dirty="0"/>
              <a:t>a </a:t>
            </a:r>
            <a:r>
              <a:rPr lang="en-US" dirty="0"/>
              <a:t>= 1, </a:t>
            </a:r>
            <a:r>
              <a:rPr lang="en-US" i="1" dirty="0"/>
              <a:t>b </a:t>
            </a:r>
            <a:r>
              <a:rPr lang="en-US" dirty="0"/>
              <a:t>= –65, and </a:t>
            </a:r>
            <a:r>
              <a:rPr lang="en-US" i="1" dirty="0"/>
              <a:t>c </a:t>
            </a:r>
            <a:r>
              <a:rPr lang="en-US" dirty="0"/>
              <a:t>= 550. </a:t>
            </a:r>
          </a:p>
          <a:p>
            <a:endParaRPr lang="en-US" dirty="0"/>
          </a:p>
        </p:txBody>
      </p:sp>
      <p:pic>
        <p:nvPicPr>
          <p:cNvPr id="4" name="Picture 3">
            <a:extLst>
              <a:ext uri="{FF2B5EF4-FFF2-40B4-BE49-F238E27FC236}">
                <a16:creationId xmlns:a16="http://schemas.microsoft.com/office/drawing/2014/main" id="{4DDAB029-7ADB-4F6D-8713-57812FF41F69}"/>
              </a:ext>
            </a:extLst>
          </p:cNvPr>
          <p:cNvPicPr>
            <a:picLocks noChangeAspect="1"/>
          </p:cNvPicPr>
          <p:nvPr/>
        </p:nvPicPr>
        <p:blipFill>
          <a:blip r:embed="rId2"/>
          <a:stretch>
            <a:fillRect/>
          </a:stretch>
        </p:blipFill>
        <p:spPr>
          <a:xfrm>
            <a:off x="688381" y="3429000"/>
            <a:ext cx="10815237" cy="1526344"/>
          </a:xfrm>
          <a:prstGeom prst="rect">
            <a:avLst/>
          </a:prstGeom>
        </p:spPr>
      </p:pic>
    </p:spTree>
    <p:extLst>
      <p:ext uri="{BB962C8B-B14F-4D97-AF65-F5344CB8AC3E}">
        <p14:creationId xmlns:p14="http://schemas.microsoft.com/office/powerpoint/2010/main" val="31833173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444F8-1352-457C-81FB-F04DCD20C088}"/>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F3040901-8625-48F6-A7D7-8817B1B26D72}"/>
              </a:ext>
            </a:extLst>
          </p:cNvPr>
          <p:cNvSpPr>
            <a:spLocks noGrp="1"/>
          </p:cNvSpPr>
          <p:nvPr>
            <p:ph idx="1"/>
          </p:nvPr>
        </p:nvSpPr>
        <p:spPr>
          <a:xfrm>
            <a:off x="838200" y="1371600"/>
            <a:ext cx="10515600" cy="5121275"/>
          </a:xfrm>
        </p:spPr>
        <p:txBody>
          <a:bodyPr>
            <a:normAutofit fontScale="92500" lnSpcReduction="20000"/>
          </a:bodyPr>
          <a:lstStyle/>
          <a:p>
            <a:r>
              <a:rPr lang="en-US" b="1" dirty="0"/>
              <a:t>STEP </a:t>
            </a:r>
            <a:r>
              <a:rPr lang="en-US" dirty="0"/>
              <a:t>6 As this is a quadratic function, there are two solutions, </a:t>
            </a:r>
            <a:r>
              <a:rPr lang="en-US" i="1" dirty="0"/>
              <a:t>x </a:t>
            </a:r>
            <a:r>
              <a:rPr lang="en-US" dirty="0"/>
              <a:t>= 55 or </a:t>
            </a:r>
            <a:r>
              <a:rPr lang="en-US" i="1" dirty="0"/>
              <a:t>x </a:t>
            </a:r>
            <a:r>
              <a:rPr lang="en-US" dirty="0"/>
              <a:t>= 10. The distance, </a:t>
            </a:r>
            <a:r>
              <a:rPr lang="en-US" i="1" dirty="0"/>
              <a:t>x</a:t>
            </a:r>
            <a:r>
              <a:rPr lang="en-US" dirty="0"/>
              <a:t>, from the lot lines can be no less than 10 feet. The first solution does not make sense in this problem because a building cannot be 55 feet from all sides of the 60- feet by 70-feet lot. </a:t>
            </a:r>
          </a:p>
          <a:p>
            <a:r>
              <a:rPr lang="en-US" dirty="0"/>
              <a:t>However, the second solution of 10 generates a building with the dimensions shown. </a:t>
            </a:r>
          </a:p>
          <a:p>
            <a:pPr algn="ctr"/>
            <a:r>
              <a:rPr lang="en-US" dirty="0"/>
              <a:t>length = 70 – 2</a:t>
            </a:r>
            <a:r>
              <a:rPr lang="en-US" i="1" dirty="0"/>
              <a:t>x 		</a:t>
            </a:r>
            <a:r>
              <a:rPr lang="en-US" dirty="0"/>
              <a:t>width = 60 – 2</a:t>
            </a:r>
            <a:r>
              <a:rPr lang="en-US" i="1" dirty="0"/>
              <a:t>x </a:t>
            </a:r>
          </a:p>
          <a:p>
            <a:pPr algn="ctr"/>
            <a:r>
              <a:rPr lang="en-US" dirty="0"/>
              <a:t>length = 70 – 2(10) 	width = 60 – 2(10) </a:t>
            </a:r>
          </a:p>
          <a:p>
            <a:pPr algn="ctr"/>
            <a:r>
              <a:rPr lang="en-US" dirty="0"/>
              <a:t>length = 50 feet 		width = 40 feet </a:t>
            </a:r>
          </a:p>
          <a:p>
            <a:pPr algn="ctr"/>
            <a:r>
              <a:rPr lang="en-US" dirty="0"/>
              <a:t>The building will have an area of 2,000 square feet and remain within the city code. </a:t>
            </a:r>
          </a:p>
          <a:p>
            <a:endParaRPr lang="en-US" dirty="0"/>
          </a:p>
        </p:txBody>
      </p:sp>
    </p:spTree>
    <p:extLst>
      <p:ext uri="{BB962C8B-B14F-4D97-AF65-F5344CB8AC3E}">
        <p14:creationId xmlns:p14="http://schemas.microsoft.com/office/powerpoint/2010/main" val="1961628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C369C-4F30-4DC0-8C6F-3A0DEF1C7CD0}"/>
              </a:ext>
            </a:extLst>
          </p:cNvPr>
          <p:cNvSpPr>
            <a:spLocks noGrp="1"/>
          </p:cNvSpPr>
          <p:nvPr>
            <p:ph type="title"/>
          </p:nvPr>
        </p:nvSpPr>
        <p:spPr/>
        <p:txBody>
          <a:bodyPr/>
          <a:lstStyle/>
          <a:p>
            <a:r>
              <a:rPr lang="en-US" dirty="0"/>
              <a:t>Quadratic Functions</a:t>
            </a:r>
          </a:p>
        </p:txBody>
      </p:sp>
      <p:sp>
        <p:nvSpPr>
          <p:cNvPr id="3" name="Content Placeholder 2">
            <a:extLst>
              <a:ext uri="{FF2B5EF4-FFF2-40B4-BE49-F238E27FC236}">
                <a16:creationId xmlns:a16="http://schemas.microsoft.com/office/drawing/2014/main" id="{D7777B88-3788-4812-9050-E67B8BA8E96A}"/>
              </a:ext>
            </a:extLst>
          </p:cNvPr>
          <p:cNvSpPr>
            <a:spLocks noGrp="1"/>
          </p:cNvSpPr>
          <p:nvPr>
            <p:ph idx="1"/>
          </p:nvPr>
        </p:nvSpPr>
        <p:spPr/>
        <p:txBody>
          <a:bodyPr/>
          <a:lstStyle/>
          <a:p>
            <a:r>
              <a:rPr lang="en-US" dirty="0"/>
              <a:t>Quadratic functions can be solved in one of 3 ways:</a:t>
            </a:r>
          </a:p>
          <a:p>
            <a:endParaRPr lang="en-US" dirty="0"/>
          </a:p>
          <a:p>
            <a:pPr algn="ctr"/>
            <a:r>
              <a:rPr lang="en-US" dirty="0"/>
              <a:t>Graphically</a:t>
            </a:r>
          </a:p>
          <a:p>
            <a:pPr algn="ctr"/>
            <a:r>
              <a:rPr lang="en-US" dirty="0"/>
              <a:t>Tabularly</a:t>
            </a:r>
          </a:p>
          <a:p>
            <a:pPr algn="ctr"/>
            <a:r>
              <a:rPr lang="en-US" dirty="0"/>
              <a:t>Symbolically</a:t>
            </a:r>
          </a:p>
          <a:p>
            <a:endParaRPr lang="en-US" dirty="0"/>
          </a:p>
          <a:p>
            <a:endParaRPr lang="en-US" dirty="0"/>
          </a:p>
        </p:txBody>
      </p:sp>
    </p:spTree>
    <p:extLst>
      <p:ext uri="{BB962C8B-B14F-4D97-AF65-F5344CB8AC3E}">
        <p14:creationId xmlns:p14="http://schemas.microsoft.com/office/powerpoint/2010/main" val="2786989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F81CC-C115-4A2D-B3C2-CC4A7E402FCA}"/>
              </a:ext>
            </a:extLst>
          </p:cNvPr>
          <p:cNvSpPr>
            <a:spLocks noGrp="1"/>
          </p:cNvSpPr>
          <p:nvPr>
            <p:ph type="title"/>
          </p:nvPr>
        </p:nvSpPr>
        <p:spPr/>
        <p:txBody>
          <a:bodyPr/>
          <a:lstStyle/>
          <a:p>
            <a:r>
              <a:rPr lang="en-US" dirty="0"/>
              <a:t>Quadratic Functions</a:t>
            </a:r>
          </a:p>
        </p:txBody>
      </p:sp>
      <p:sp>
        <p:nvSpPr>
          <p:cNvPr id="3" name="Content Placeholder 2">
            <a:extLst>
              <a:ext uri="{FF2B5EF4-FFF2-40B4-BE49-F238E27FC236}">
                <a16:creationId xmlns:a16="http://schemas.microsoft.com/office/drawing/2014/main" id="{437D5262-0326-4192-9653-F1DB0AA71ACF}"/>
              </a:ext>
            </a:extLst>
          </p:cNvPr>
          <p:cNvSpPr>
            <a:spLocks noGrp="1"/>
          </p:cNvSpPr>
          <p:nvPr>
            <p:ph idx="1"/>
          </p:nvPr>
        </p:nvSpPr>
        <p:spPr/>
        <p:txBody>
          <a:bodyPr/>
          <a:lstStyle/>
          <a:p>
            <a:r>
              <a:rPr lang="en-US" dirty="0"/>
              <a:t>Graphically:</a:t>
            </a:r>
          </a:p>
          <a:p>
            <a:r>
              <a:rPr lang="en-US" dirty="0"/>
              <a:t>Locate the point on the graph of f(x) that has a y-coordinate equal to the given function value. The x-coordinate of this point is the x-value paired with that function value. This x-value is the solution to the equation. For a Quadratic function, there will only be one point for which this is true. </a:t>
            </a:r>
          </a:p>
          <a:p>
            <a:endParaRPr lang="en-US" dirty="0"/>
          </a:p>
          <a:p>
            <a:endParaRPr lang="en-US" dirty="0"/>
          </a:p>
        </p:txBody>
      </p:sp>
    </p:spTree>
    <p:extLst>
      <p:ext uri="{BB962C8B-B14F-4D97-AF65-F5344CB8AC3E}">
        <p14:creationId xmlns:p14="http://schemas.microsoft.com/office/powerpoint/2010/main" val="2779699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F81CC-C115-4A2D-B3C2-CC4A7E402FCA}"/>
              </a:ext>
            </a:extLst>
          </p:cNvPr>
          <p:cNvSpPr>
            <a:spLocks noGrp="1"/>
          </p:cNvSpPr>
          <p:nvPr>
            <p:ph type="title"/>
          </p:nvPr>
        </p:nvSpPr>
        <p:spPr/>
        <p:txBody>
          <a:bodyPr/>
          <a:lstStyle/>
          <a:p>
            <a:r>
              <a:rPr lang="en-US" dirty="0"/>
              <a:t>Quadratic Functions</a:t>
            </a:r>
          </a:p>
        </p:txBody>
      </p:sp>
      <p:sp>
        <p:nvSpPr>
          <p:cNvPr id="3" name="Content Placeholder 2">
            <a:extLst>
              <a:ext uri="{FF2B5EF4-FFF2-40B4-BE49-F238E27FC236}">
                <a16:creationId xmlns:a16="http://schemas.microsoft.com/office/drawing/2014/main" id="{437D5262-0326-4192-9653-F1DB0AA71ACF}"/>
              </a:ext>
            </a:extLst>
          </p:cNvPr>
          <p:cNvSpPr>
            <a:spLocks noGrp="1"/>
          </p:cNvSpPr>
          <p:nvPr>
            <p:ph idx="1"/>
          </p:nvPr>
        </p:nvSpPr>
        <p:spPr/>
        <p:txBody>
          <a:bodyPr/>
          <a:lstStyle/>
          <a:p>
            <a:r>
              <a:rPr lang="en-US" dirty="0"/>
              <a:t>Tabularly:</a:t>
            </a:r>
          </a:p>
          <a:p>
            <a:r>
              <a:rPr lang="en-US" dirty="0"/>
              <a:t>Locate the function value in the dependent variable column or row. The value in the independent variable column or row associated with this function value is the solution to the equation. </a:t>
            </a:r>
          </a:p>
          <a:p>
            <a:endParaRPr lang="en-US" dirty="0"/>
          </a:p>
        </p:txBody>
      </p:sp>
    </p:spTree>
    <p:extLst>
      <p:ext uri="{BB962C8B-B14F-4D97-AF65-F5344CB8AC3E}">
        <p14:creationId xmlns:p14="http://schemas.microsoft.com/office/powerpoint/2010/main" val="4213554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F81CC-C115-4A2D-B3C2-CC4A7E402FCA}"/>
              </a:ext>
            </a:extLst>
          </p:cNvPr>
          <p:cNvSpPr>
            <a:spLocks noGrp="1"/>
          </p:cNvSpPr>
          <p:nvPr>
            <p:ph type="title"/>
          </p:nvPr>
        </p:nvSpPr>
        <p:spPr/>
        <p:txBody>
          <a:bodyPr/>
          <a:lstStyle/>
          <a:p>
            <a:r>
              <a:rPr lang="en-US" dirty="0"/>
              <a:t>Quadratic Functions</a:t>
            </a:r>
          </a:p>
        </p:txBody>
      </p:sp>
      <p:sp>
        <p:nvSpPr>
          <p:cNvPr id="3" name="Content Placeholder 2">
            <a:extLst>
              <a:ext uri="{FF2B5EF4-FFF2-40B4-BE49-F238E27FC236}">
                <a16:creationId xmlns:a16="http://schemas.microsoft.com/office/drawing/2014/main" id="{437D5262-0326-4192-9653-F1DB0AA71ACF}"/>
              </a:ext>
            </a:extLst>
          </p:cNvPr>
          <p:cNvSpPr>
            <a:spLocks noGrp="1"/>
          </p:cNvSpPr>
          <p:nvPr>
            <p:ph idx="1"/>
          </p:nvPr>
        </p:nvSpPr>
        <p:spPr/>
        <p:txBody>
          <a:bodyPr/>
          <a:lstStyle/>
          <a:p>
            <a:r>
              <a:rPr lang="en-US" dirty="0"/>
              <a:t>Symbolically:</a:t>
            </a:r>
          </a:p>
          <a:p>
            <a:r>
              <a:rPr lang="en-US" dirty="0"/>
              <a:t>Substitute the given function value for the dependent variable in the symbolic representation of f(x). Use a method such as inverse operations, factoring and applying the zero-product property, or the quadratic formula to solve for x.</a:t>
            </a:r>
          </a:p>
          <a:p>
            <a:endParaRPr lang="en-US" dirty="0"/>
          </a:p>
          <a:p>
            <a:endParaRPr lang="en-US" dirty="0"/>
          </a:p>
          <a:p>
            <a:endParaRPr lang="en-US" dirty="0"/>
          </a:p>
        </p:txBody>
      </p:sp>
    </p:spTree>
    <p:extLst>
      <p:ext uri="{BB962C8B-B14F-4D97-AF65-F5344CB8AC3E}">
        <p14:creationId xmlns:p14="http://schemas.microsoft.com/office/powerpoint/2010/main" val="2629384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444F8-1352-457C-81FB-F04DCD20C088}"/>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F3040901-8625-48F6-A7D7-8817B1B26D72}"/>
              </a:ext>
            </a:extLst>
          </p:cNvPr>
          <p:cNvSpPr>
            <a:spLocks noGrp="1"/>
          </p:cNvSpPr>
          <p:nvPr>
            <p:ph idx="1"/>
          </p:nvPr>
        </p:nvSpPr>
        <p:spPr/>
        <p:txBody>
          <a:bodyPr>
            <a:normAutofit fontScale="92500"/>
          </a:bodyPr>
          <a:lstStyle/>
          <a:p>
            <a:r>
              <a:rPr lang="en-US" dirty="0"/>
              <a:t>Several high schools in the area are having a model rocket launch. A special camera will be fixed on the top of a 20-meter tall pole to capture pictures during the rocket flights. A quadratic function can be used to represent the height above the ground, </a:t>
            </a:r>
            <a:r>
              <a:rPr lang="en-US" i="1" dirty="0"/>
              <a:t>h</a:t>
            </a:r>
            <a:r>
              <a:rPr lang="en-US" dirty="0"/>
              <a:t>(</a:t>
            </a:r>
            <a:r>
              <a:rPr lang="en-US" i="1" dirty="0"/>
              <a:t>t</a:t>
            </a:r>
            <a:r>
              <a:rPr lang="en-US" dirty="0"/>
              <a:t>), in terms of the number of seconds, </a:t>
            </a:r>
            <a:r>
              <a:rPr lang="en-US" i="1" dirty="0"/>
              <a:t>t</a:t>
            </a:r>
            <a:r>
              <a:rPr lang="en-US" dirty="0"/>
              <a:t>, into the flight. The Science Club has calculated the function for their rocket as </a:t>
            </a:r>
            <a:r>
              <a:rPr lang="en-US" i="1" dirty="0"/>
              <a:t>h</a:t>
            </a:r>
            <a:r>
              <a:rPr lang="en-US" dirty="0"/>
              <a:t>(</a:t>
            </a:r>
            <a:r>
              <a:rPr lang="en-US" i="1" dirty="0"/>
              <a:t>t</a:t>
            </a:r>
            <a:r>
              <a:rPr lang="en-US" dirty="0"/>
              <a:t>) = -4.9</a:t>
            </a:r>
            <a:r>
              <a:rPr lang="en-US" i="1" dirty="0"/>
              <a:t>t</a:t>
            </a:r>
            <a:r>
              <a:rPr lang="en-US" dirty="0"/>
              <a:t>2 + 20</a:t>
            </a:r>
            <a:r>
              <a:rPr lang="en-US" i="1" dirty="0"/>
              <a:t>t </a:t>
            </a:r>
            <a:r>
              <a:rPr lang="en-US" dirty="0"/>
              <a:t>+ 1.5 when the launch pad is 1.5 meters above the ground. A related equation, </a:t>
            </a:r>
            <a:r>
              <a:rPr lang="en-US" i="1" dirty="0"/>
              <a:t>y </a:t>
            </a:r>
            <a:r>
              <a:rPr lang="en-US" dirty="0"/>
              <a:t>= 20, represents the height of the camera’s aim. Graph the function and equation, then determine when the camera will capture a picture of their rocket. </a:t>
            </a:r>
          </a:p>
          <a:p>
            <a:endParaRPr lang="en-US" dirty="0"/>
          </a:p>
        </p:txBody>
      </p:sp>
    </p:spTree>
    <p:extLst>
      <p:ext uri="{BB962C8B-B14F-4D97-AF65-F5344CB8AC3E}">
        <p14:creationId xmlns:p14="http://schemas.microsoft.com/office/powerpoint/2010/main" val="1934652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444F8-1352-457C-81FB-F04DCD20C088}"/>
              </a:ext>
            </a:extLst>
          </p:cNvPr>
          <p:cNvSpPr>
            <a:spLocks noGrp="1"/>
          </p:cNvSpPr>
          <p:nvPr>
            <p:ph type="title"/>
          </p:nvPr>
        </p:nvSpPr>
        <p:spPr/>
        <p:txBody>
          <a:bodyPr/>
          <a:lstStyle/>
          <a:p>
            <a:r>
              <a:rPr lang="en-US" dirty="0"/>
              <a:t>Examples</a:t>
            </a:r>
          </a:p>
        </p:txBody>
      </p:sp>
      <p:sp>
        <p:nvSpPr>
          <p:cNvPr id="4" name="Content Placeholder 3">
            <a:extLst>
              <a:ext uri="{FF2B5EF4-FFF2-40B4-BE49-F238E27FC236}">
                <a16:creationId xmlns:a16="http://schemas.microsoft.com/office/drawing/2014/main" id="{F8DD9B5A-8A85-4523-B0E4-95A6862EC432}"/>
              </a:ext>
            </a:extLst>
          </p:cNvPr>
          <p:cNvSpPr>
            <a:spLocks noGrp="1"/>
          </p:cNvSpPr>
          <p:nvPr>
            <p:ph sz="half" idx="1"/>
          </p:nvPr>
        </p:nvSpPr>
        <p:spPr>
          <a:xfrm>
            <a:off x="838200" y="1825625"/>
            <a:ext cx="4572000" cy="4351338"/>
          </a:xfrm>
        </p:spPr>
        <p:txBody>
          <a:bodyPr/>
          <a:lstStyle/>
          <a:p>
            <a:r>
              <a:rPr lang="en-US" b="1" dirty="0"/>
              <a:t>STEP 1 </a:t>
            </a:r>
            <a:r>
              <a:rPr lang="en-US" dirty="0"/>
              <a:t>Graph the function </a:t>
            </a:r>
            <a:r>
              <a:rPr lang="en-US" i="1" dirty="0"/>
              <a:t>h</a:t>
            </a:r>
            <a:r>
              <a:rPr lang="en-US" dirty="0"/>
              <a:t>(</a:t>
            </a:r>
            <a:r>
              <a:rPr lang="en-US" i="1" dirty="0"/>
              <a:t>t</a:t>
            </a:r>
            <a:r>
              <a:rPr lang="en-US" dirty="0"/>
              <a:t>) = –4.9</a:t>
            </a:r>
            <a:r>
              <a:rPr lang="en-US" i="1" dirty="0"/>
              <a:t>t</a:t>
            </a:r>
            <a:r>
              <a:rPr lang="en-US" baseline="30000" dirty="0"/>
              <a:t>2</a:t>
            </a:r>
            <a:r>
              <a:rPr lang="en-US" dirty="0"/>
              <a:t> + 20</a:t>
            </a:r>
            <a:r>
              <a:rPr lang="en-US" i="1" dirty="0"/>
              <a:t>t </a:t>
            </a:r>
            <a:r>
              <a:rPr lang="en-US" dirty="0"/>
              <a:t>+ 1.5 and the related equation </a:t>
            </a:r>
            <a:r>
              <a:rPr lang="en-US" i="1" dirty="0"/>
              <a:t>y </a:t>
            </a:r>
            <a:r>
              <a:rPr lang="en-US" dirty="0"/>
              <a:t>= 20. </a:t>
            </a:r>
          </a:p>
          <a:p>
            <a:endParaRPr lang="en-US" dirty="0"/>
          </a:p>
        </p:txBody>
      </p:sp>
      <p:pic>
        <p:nvPicPr>
          <p:cNvPr id="6" name="Content Placeholder 5">
            <a:extLst>
              <a:ext uri="{FF2B5EF4-FFF2-40B4-BE49-F238E27FC236}">
                <a16:creationId xmlns:a16="http://schemas.microsoft.com/office/drawing/2014/main" id="{22D55105-E77F-4409-8F05-6A5CC3EEFB7B}"/>
              </a:ext>
            </a:extLst>
          </p:cNvPr>
          <p:cNvPicPr>
            <a:picLocks noGrp="1" noChangeAspect="1"/>
          </p:cNvPicPr>
          <p:nvPr>
            <p:ph sz="half" idx="2"/>
          </p:nvPr>
        </p:nvPicPr>
        <p:blipFill>
          <a:blip r:embed="rId2"/>
          <a:stretch>
            <a:fillRect/>
          </a:stretch>
        </p:blipFill>
        <p:spPr>
          <a:xfrm>
            <a:off x="5734051" y="1448981"/>
            <a:ext cx="5610918" cy="4727982"/>
          </a:xfrm>
          <a:prstGeom prst="rect">
            <a:avLst/>
          </a:prstGeom>
        </p:spPr>
      </p:pic>
    </p:spTree>
    <p:extLst>
      <p:ext uri="{BB962C8B-B14F-4D97-AF65-F5344CB8AC3E}">
        <p14:creationId xmlns:p14="http://schemas.microsoft.com/office/powerpoint/2010/main" val="4097230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444F8-1352-457C-81FB-F04DCD20C088}"/>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F3040901-8625-48F6-A7D7-8817B1B26D72}"/>
              </a:ext>
            </a:extLst>
          </p:cNvPr>
          <p:cNvSpPr>
            <a:spLocks noGrp="1"/>
          </p:cNvSpPr>
          <p:nvPr>
            <p:ph idx="1"/>
          </p:nvPr>
        </p:nvSpPr>
        <p:spPr/>
        <p:txBody>
          <a:bodyPr/>
          <a:lstStyle/>
          <a:p>
            <a:r>
              <a:rPr lang="en-US" b="1" dirty="0"/>
              <a:t>STEP 2 </a:t>
            </a:r>
            <a:r>
              <a:rPr lang="en-US" dirty="0"/>
              <a:t>Determine the points on the graph of </a:t>
            </a:r>
            <a:r>
              <a:rPr lang="en-US" i="1" dirty="0"/>
              <a:t>h</a:t>
            </a:r>
            <a:r>
              <a:rPr lang="en-US" dirty="0"/>
              <a:t>(</a:t>
            </a:r>
            <a:r>
              <a:rPr lang="en-US" i="1" dirty="0"/>
              <a:t>t</a:t>
            </a:r>
            <a:r>
              <a:rPr lang="en-US" dirty="0"/>
              <a:t>) with a </a:t>
            </a:r>
            <a:r>
              <a:rPr lang="en-US" i="1" dirty="0"/>
              <a:t>y</a:t>
            </a:r>
            <a:r>
              <a:rPr lang="en-US" dirty="0"/>
              <a:t>-coordinate or height of 20 meters. </a:t>
            </a:r>
          </a:p>
          <a:p>
            <a:r>
              <a:rPr lang="en-US" dirty="0"/>
              <a:t>The intersection of the graph of </a:t>
            </a:r>
            <a:r>
              <a:rPr lang="en-US" i="1" dirty="0"/>
              <a:t>h</a:t>
            </a:r>
            <a:r>
              <a:rPr lang="en-US" dirty="0"/>
              <a:t>(</a:t>
            </a:r>
            <a:r>
              <a:rPr lang="en-US" i="1" dirty="0"/>
              <a:t>t</a:t>
            </a:r>
            <a:r>
              <a:rPr lang="en-US" dirty="0"/>
              <a:t>) and the line </a:t>
            </a:r>
            <a:r>
              <a:rPr lang="en-US" i="1" dirty="0"/>
              <a:t>y </a:t>
            </a:r>
            <a:r>
              <a:rPr lang="en-US" dirty="0"/>
              <a:t>= 20 will show two such points since </a:t>
            </a:r>
            <a:r>
              <a:rPr lang="en-US" i="1" dirty="0"/>
              <a:t>h</a:t>
            </a:r>
            <a:r>
              <a:rPr lang="en-US" dirty="0"/>
              <a:t>(</a:t>
            </a:r>
            <a:r>
              <a:rPr lang="en-US" i="1" dirty="0"/>
              <a:t>x</a:t>
            </a:r>
            <a:r>
              <a:rPr lang="en-US" dirty="0"/>
              <a:t>) is a quadratic function, unless 20 meters is the highest point of the flight or taller than the highest point of the flight. The points (1.42, 20) and (2.66, 20) both have a </a:t>
            </a:r>
            <a:r>
              <a:rPr lang="en-US" i="1" dirty="0"/>
              <a:t>y</a:t>
            </a:r>
            <a:r>
              <a:rPr lang="en-US" dirty="0"/>
              <a:t>-coordinate of 20. </a:t>
            </a:r>
          </a:p>
          <a:p>
            <a:endParaRPr lang="en-US" dirty="0"/>
          </a:p>
        </p:txBody>
      </p:sp>
    </p:spTree>
    <p:extLst>
      <p:ext uri="{BB962C8B-B14F-4D97-AF65-F5344CB8AC3E}">
        <p14:creationId xmlns:p14="http://schemas.microsoft.com/office/powerpoint/2010/main" val="119028382"/>
      </p:ext>
    </p:extLst>
  </p:cSld>
  <p:clrMapOvr>
    <a:masterClrMapping/>
  </p:clrMapOvr>
</p:sld>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Theme1">
  <a:themeElements>
    <a:clrScheme name="Office Them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fontScheme name="Office Them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99FF"/>
        </a:dk1>
        <a:lt1>
          <a:srgbClr val="FFFFFF"/>
        </a:lt1>
        <a:dk2>
          <a:srgbClr val="0099FF"/>
        </a:dk2>
        <a:lt2>
          <a:srgbClr val="808080"/>
        </a:lt2>
        <a:accent1>
          <a:srgbClr val="B9D6E5"/>
        </a:accent1>
        <a:accent2>
          <a:srgbClr val="333399"/>
        </a:accent2>
        <a:accent3>
          <a:srgbClr val="FFFFFF"/>
        </a:accent3>
        <a:accent4>
          <a:srgbClr val="0082DA"/>
        </a:accent4>
        <a:accent5>
          <a:srgbClr val="D9E8F0"/>
        </a:accent5>
        <a:accent6>
          <a:srgbClr val="2D2D8A"/>
        </a:accent6>
        <a:hlink>
          <a:srgbClr val="3366CC"/>
        </a:hlink>
        <a:folHlink>
          <a:srgbClr val="FFFFCC"/>
        </a:folHlink>
      </a:clrScheme>
      <a:clrMap bg1="lt1" tx1="dk1" bg2="lt2" tx2="dk2" accent1="accent1" accent2="accent2" accent3="accent3" accent4="accent4" accent5="accent5" accent6="accent6" hlink="hlink" folHlink="folHlink"/>
    </a:extraClrScheme>
    <a:extraClrScheme>
      <a:clrScheme name="Office Theme 2">
        <a:dk1>
          <a:srgbClr val="808080"/>
        </a:dk1>
        <a:lt1>
          <a:srgbClr val="FFFFFF"/>
        </a:lt1>
        <a:dk2>
          <a:srgbClr val="0066CC"/>
        </a:dk2>
        <a:lt2>
          <a:srgbClr val="969696"/>
        </a:lt2>
        <a:accent1>
          <a:srgbClr val="DDDDDD"/>
        </a:accent1>
        <a:accent2>
          <a:srgbClr val="33CCFF"/>
        </a:accent2>
        <a:accent3>
          <a:srgbClr val="FFFFFF"/>
        </a:accent3>
        <a:accent4>
          <a:srgbClr val="6C6C6C"/>
        </a:accent4>
        <a:accent5>
          <a:srgbClr val="EBEBEB"/>
        </a:accent5>
        <a:accent6>
          <a:srgbClr val="2DB9E7"/>
        </a:accent6>
        <a:hlink>
          <a:srgbClr val="CC3300"/>
        </a:hlink>
        <a:folHlink>
          <a:srgbClr val="003399"/>
        </a:folHlink>
      </a:clrScheme>
      <a:clrMap bg1="lt1" tx1="dk1" bg2="lt2" tx2="dk2" accent1="accent1" accent2="accent2" accent3="accent3" accent4="accent4" accent5="accent5" accent6="accent6" hlink="hlink" folHlink="folHlink"/>
    </a:extraClrScheme>
    <a:extraClrScheme>
      <a:clrScheme name="Office Them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clrMap bg1="lt1" tx1="dk1" bg2="lt2" tx2="dk2" accent1="accent1" accent2="accent2" accent3="accent3" accent4="accent4" accent5="accent5" accent6="accent6" hlink="hlink" folHlink="folHlink"/>
    </a:extraClrScheme>
    <a:extraClrScheme>
      <a:clrScheme name="Office Theme 4">
        <a:dk1>
          <a:srgbClr val="3366CC"/>
        </a:dk1>
        <a:lt1>
          <a:srgbClr val="FFFFFF"/>
        </a:lt1>
        <a:dk2>
          <a:srgbClr val="66CCFF"/>
        </a:dk2>
        <a:lt2>
          <a:srgbClr val="808080"/>
        </a:lt2>
        <a:accent1>
          <a:srgbClr val="B4DCFF"/>
        </a:accent1>
        <a:accent2>
          <a:srgbClr val="CCCCFF"/>
        </a:accent2>
        <a:accent3>
          <a:srgbClr val="FFFFFF"/>
        </a:accent3>
        <a:accent4>
          <a:srgbClr val="2A56AE"/>
        </a:accent4>
        <a:accent5>
          <a:srgbClr val="D6EB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5">
        <a:dk1>
          <a:srgbClr val="808080"/>
        </a:dk1>
        <a:lt1>
          <a:srgbClr val="FFFFD9"/>
        </a:lt1>
        <a:dk2>
          <a:srgbClr val="3366CC"/>
        </a:dk2>
        <a:lt2>
          <a:srgbClr val="777777"/>
        </a:lt2>
        <a:accent1>
          <a:srgbClr val="EBEECA"/>
        </a:accent1>
        <a:accent2>
          <a:srgbClr val="99CCFF"/>
        </a:accent2>
        <a:accent3>
          <a:srgbClr val="FFFFE9"/>
        </a:accent3>
        <a:accent4>
          <a:srgbClr val="6C6C6C"/>
        </a:accent4>
        <a:accent5>
          <a:srgbClr val="F3F5E1"/>
        </a:accent5>
        <a:accent6>
          <a:srgbClr val="8AB9E7"/>
        </a:accent6>
        <a:hlink>
          <a:srgbClr val="2901BB"/>
        </a:hlink>
        <a:folHlink>
          <a:srgbClr val="FF7500"/>
        </a:folHlink>
      </a:clrScheme>
      <a:clrMap bg1="lt1" tx1="dk1" bg2="lt2" tx2="dk2" accent1="accent1" accent2="accent2" accent3="accent3" accent4="accent4" accent5="accent5" accent6="accent6" hlink="hlink" folHlink="folHlink"/>
    </a:extraClrScheme>
    <a:extraClrScheme>
      <a:clrScheme name="Office Theme 6">
        <a:dk1>
          <a:srgbClr val="3366CC"/>
        </a:dk1>
        <a:lt1>
          <a:srgbClr val="008080"/>
        </a:lt1>
        <a:dk2>
          <a:srgbClr val="3399FF"/>
        </a:dk2>
        <a:lt2>
          <a:srgbClr val="005A58"/>
        </a:lt2>
        <a:accent1>
          <a:srgbClr val="8BC2FF"/>
        </a:accent1>
        <a:accent2>
          <a:srgbClr val="FFFFCC"/>
        </a:accent2>
        <a:accent3>
          <a:srgbClr val="AAC0C0"/>
        </a:accent3>
        <a:accent4>
          <a:srgbClr val="2A56AE"/>
        </a:accent4>
        <a:accent5>
          <a:srgbClr val="C4DDFF"/>
        </a:accent5>
        <a:accent6>
          <a:srgbClr val="E7E7B9"/>
        </a:accent6>
        <a:hlink>
          <a:srgbClr val="990000"/>
        </a:hlink>
        <a:folHlink>
          <a:srgbClr val="0066FF"/>
        </a:folHlink>
      </a:clrScheme>
      <a:clrMap bg1="lt1" tx1="dk1" bg2="lt2" tx2="dk2" accent1="accent1" accent2="accent2" accent3="accent3" accent4="accent4" accent5="accent5" accent6="accent6" hlink="hlink" folHlink="folHlink"/>
    </a:extraClrScheme>
    <a:extraClrScheme>
      <a:clrScheme name="Office Theme 7">
        <a:dk1>
          <a:srgbClr val="666666"/>
        </a:dk1>
        <a:lt1>
          <a:srgbClr val="666699"/>
        </a:lt1>
        <a:dk2>
          <a:srgbClr val="99CCFF"/>
        </a:dk2>
        <a:lt2>
          <a:srgbClr val="3E3E5C"/>
        </a:lt2>
        <a:accent1>
          <a:srgbClr val="D2D2D2"/>
        </a:accent1>
        <a:accent2>
          <a:srgbClr val="8DC6FF"/>
        </a:accent2>
        <a:accent3>
          <a:srgbClr val="B8B8CA"/>
        </a:accent3>
        <a:accent4>
          <a:srgbClr val="565656"/>
        </a:accent4>
        <a:accent5>
          <a:srgbClr val="E5E5E5"/>
        </a:accent5>
        <a:accent6>
          <a:srgbClr val="7FB3E7"/>
        </a:accent6>
        <a:hlink>
          <a:srgbClr val="0066FF"/>
        </a:hlink>
        <a:folHlink>
          <a:srgbClr val="FF9933"/>
        </a:folHlink>
      </a:clrScheme>
      <a:clrMap bg1="lt1" tx1="dk1" bg2="lt2" tx2="dk2" accent1="accent1" accent2="accent2" accent3="accent3" accent4="accent4" accent5="accent5" accent6="accent6" hlink="hlink" folHlink="folHlink"/>
    </a:extraClrScheme>
    <a:extraClrScheme>
      <a:clrScheme name="Office Theme 8">
        <a:dk1>
          <a:srgbClr val="5C1F00"/>
        </a:dk1>
        <a:lt1>
          <a:srgbClr val="9C3408"/>
        </a:lt1>
        <a:dk2>
          <a:srgbClr val="800000"/>
        </a:dk2>
        <a:lt2>
          <a:srgbClr val="73BCFF"/>
        </a:lt2>
        <a:accent1>
          <a:srgbClr val="D99965"/>
        </a:accent1>
        <a:accent2>
          <a:srgbClr val="3366CC"/>
        </a:accent2>
        <a:accent3>
          <a:srgbClr val="C0AAAA"/>
        </a:accent3>
        <a:accent4>
          <a:srgbClr val="852B06"/>
        </a:accent4>
        <a:accent5>
          <a:srgbClr val="E9CAB8"/>
        </a:accent5>
        <a:accent6>
          <a:srgbClr val="2D5CB9"/>
        </a:accent6>
        <a:hlink>
          <a:srgbClr val="D3EBFF"/>
        </a:hlink>
        <a:folHlink>
          <a:srgbClr val="FED3AC"/>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1270AA"/>
        </a:lt1>
        <a:dk2>
          <a:srgbClr val="000000"/>
        </a:dk2>
        <a:lt2>
          <a:srgbClr val="66CCFF"/>
        </a:lt2>
        <a:accent1>
          <a:srgbClr val="AAE1FA"/>
        </a:accent1>
        <a:accent2>
          <a:srgbClr val="0033CC"/>
        </a:accent2>
        <a:accent3>
          <a:srgbClr val="AAAAAA"/>
        </a:accent3>
        <a:accent4>
          <a:srgbClr val="0E5F91"/>
        </a:accent4>
        <a:accent5>
          <a:srgbClr val="D2EEFC"/>
        </a:accent5>
        <a:accent6>
          <a:srgbClr val="002DB9"/>
        </a:accent6>
        <a:hlink>
          <a:srgbClr val="FF7500"/>
        </a:hlink>
        <a:folHlink>
          <a:srgbClr val="0066FF"/>
        </a:folHlink>
      </a:clrScheme>
      <a:clrMap bg1="dk2" tx1="lt1" bg2="dk1" tx2="lt2" accent1="accent1" accent2="accent2" accent3="accent3" accent4="accent4" accent5="accent5" accent6="accent6" hlink="hlink" folHlink="folHlink"/>
    </a:extraClrScheme>
    <a:extraClrScheme>
      <a:clrScheme name="Office Theme 10">
        <a:dk1>
          <a:srgbClr val="003366"/>
        </a:dk1>
        <a:lt1>
          <a:srgbClr val="A9A9A9"/>
        </a:lt1>
        <a:dk2>
          <a:srgbClr val="000099"/>
        </a:dk2>
        <a:lt2>
          <a:srgbClr val="66CCFF"/>
        </a:lt2>
        <a:accent1>
          <a:srgbClr val="336699"/>
        </a:accent1>
        <a:accent2>
          <a:srgbClr val="3333FF"/>
        </a:accent2>
        <a:accent3>
          <a:srgbClr val="AAAACA"/>
        </a:accent3>
        <a:accent4>
          <a:srgbClr val="909090"/>
        </a:accent4>
        <a:accent5>
          <a:srgbClr val="ADB8CA"/>
        </a:accent5>
        <a:accent6>
          <a:srgbClr val="2D2DE7"/>
        </a:accent6>
        <a:hlink>
          <a:srgbClr val="66CCFF"/>
        </a:hlink>
        <a:folHlink>
          <a:srgbClr val="FF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 id="{86E70277-0A05-44DF-8F40-77553EFF9D8B}" vid="{D818CBD1-1CFF-46DC-A316-7A345D19307D}"/>
    </a:ext>
  </a:extLst>
</a:theme>
</file>

<file path=ppt/theme/theme2.xml><?xml version="1.0" encoding="utf-8"?>
<a:theme xmlns:a="http://schemas.openxmlformats.org/drawingml/2006/main" name="1_Custom Design">
  <a:themeElements>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ustom Design 13">
        <a:dk1>
          <a:srgbClr val="000000"/>
        </a:dk1>
        <a:lt1>
          <a:srgbClr val="DEF6F1"/>
        </a:lt1>
        <a:dk2>
          <a:srgbClr val="000000"/>
        </a:dk2>
        <a:lt2>
          <a:srgbClr val="969696"/>
        </a:lt2>
        <a:accent1>
          <a:srgbClr val="E6E6E6"/>
        </a:accent1>
        <a:accent2>
          <a:srgbClr val="8DC6FF"/>
        </a:accent2>
        <a:accent3>
          <a:srgbClr val="ECFAF7"/>
        </a:accent3>
        <a:accent4>
          <a:srgbClr val="000000"/>
        </a:accent4>
        <a:accent5>
          <a:srgbClr val="F0F0F0"/>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14">
        <a:dk1>
          <a:srgbClr val="000000"/>
        </a:dk1>
        <a:lt1>
          <a:srgbClr val="FFFFFF"/>
        </a:lt1>
        <a:dk2>
          <a:srgbClr val="000000"/>
        </a:dk2>
        <a:lt2>
          <a:srgbClr val="808080"/>
        </a:lt2>
        <a:accent1>
          <a:srgbClr val="B4DCFF"/>
        </a:accent1>
        <a:accent2>
          <a:srgbClr val="CCCCFF"/>
        </a:accent2>
        <a:accent3>
          <a:srgbClr val="FFFFFF"/>
        </a:accent3>
        <a:accent4>
          <a:srgbClr val="000000"/>
        </a:accent4>
        <a:accent5>
          <a:srgbClr val="D6EB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15">
        <a:dk1>
          <a:srgbClr val="000000"/>
        </a:dk1>
        <a:lt1>
          <a:srgbClr val="FFFFD9"/>
        </a:lt1>
        <a:dk2>
          <a:srgbClr val="000000"/>
        </a:dk2>
        <a:lt2>
          <a:srgbClr val="777777"/>
        </a:lt2>
        <a:accent1>
          <a:srgbClr val="EBEECA"/>
        </a:accent1>
        <a:accent2>
          <a:srgbClr val="DBFF75"/>
        </a:accent2>
        <a:accent3>
          <a:srgbClr val="FFFFE9"/>
        </a:accent3>
        <a:accent4>
          <a:srgbClr val="000000"/>
        </a:accent4>
        <a:accent5>
          <a:srgbClr val="F3F5E1"/>
        </a:accent5>
        <a:accent6>
          <a:srgbClr val="C6E769"/>
        </a:accent6>
        <a:hlink>
          <a:srgbClr val="8FA418"/>
        </a:hlink>
        <a:folHlink>
          <a:srgbClr val="FF7500"/>
        </a:folHlink>
      </a:clrScheme>
      <a:clrMap bg1="lt1" tx1="dk1" bg2="lt2" tx2="dk2" accent1="accent1" accent2="accent2" accent3="accent3" accent4="accent4" accent5="accent5" accent6="accent6" hlink="hlink" folHlink="folHlink"/>
    </a:extraClrScheme>
    <a:extraClrScheme>
      <a:clrScheme name="1_Custom Design 16">
        <a:dk1>
          <a:srgbClr val="58572B"/>
        </a:dk1>
        <a:lt1>
          <a:srgbClr val="008080"/>
        </a:lt1>
        <a:dk2>
          <a:srgbClr val="FFFF99"/>
        </a:dk2>
        <a:lt2>
          <a:srgbClr val="005A58"/>
        </a:lt2>
        <a:accent1>
          <a:srgbClr val="CCCC99"/>
        </a:accent1>
        <a:accent2>
          <a:srgbClr val="FFFFCC"/>
        </a:accent2>
        <a:accent3>
          <a:srgbClr val="AAC0C0"/>
        </a:accent3>
        <a:accent4>
          <a:srgbClr val="4A4923"/>
        </a:accent4>
        <a:accent5>
          <a:srgbClr val="E2E2CA"/>
        </a:accent5>
        <a:accent6>
          <a:srgbClr val="E7E7B9"/>
        </a:accent6>
        <a:hlink>
          <a:srgbClr val="990000"/>
        </a:hlink>
        <a:folHlink>
          <a:srgbClr val="6633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alligraphy">
  <a:themeElements>
    <a:clrScheme name="Calligraphy">
      <a:dk1>
        <a:sysClr val="windowText" lastClr="000000"/>
      </a:dk1>
      <a:lt1>
        <a:sysClr val="window" lastClr="FFFFFF"/>
      </a:lt1>
      <a:dk2>
        <a:srgbClr val="411401"/>
      </a:dk2>
      <a:lt2>
        <a:srgbClr val="FFE6E6"/>
      </a:lt2>
      <a:accent1>
        <a:srgbClr val="A24A48"/>
      </a:accent1>
      <a:accent2>
        <a:srgbClr val="B2935C"/>
      </a:accent2>
      <a:accent3>
        <a:srgbClr val="6A9A9A"/>
      </a:accent3>
      <a:accent4>
        <a:srgbClr val="B2B787"/>
      </a:accent4>
      <a:accent5>
        <a:srgbClr val="91644B"/>
      </a:accent5>
      <a:accent6>
        <a:srgbClr val="654A76"/>
      </a:accent6>
      <a:hlink>
        <a:srgbClr val="00A800"/>
      </a:hlink>
      <a:folHlink>
        <a:srgbClr val="FF00FF"/>
      </a:folHlink>
    </a:clrScheme>
    <a:fontScheme name="Calligraphy">
      <a:majorFont>
        <a:latin typeface="Cambria"/>
        <a:ea typeface=""/>
        <a:cs typeface=""/>
        <a:font script="Jpan" typeface="ＭＳ Ｐゴシック"/>
        <a:font script="Hang" typeface="맑은 고딕"/>
        <a:font script="Hans" typeface="华文行楷"/>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明朝"/>
        <a:font script="Hang" typeface="HY견명조"/>
        <a:font script="Hans" typeface="华文行楷"/>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lligraphy">
      <a:fillStyleLst>
        <a:solidFill>
          <a:schemeClr val="phClr"/>
        </a:solidFill>
        <a:gradFill rotWithShape="1">
          <a:gsLst>
            <a:gs pos="0">
              <a:schemeClr val="phClr">
                <a:tint val="90000"/>
                <a:satMod val="130000"/>
              </a:schemeClr>
            </a:gs>
            <a:gs pos="50000">
              <a:schemeClr val="phClr">
                <a:tint val="45000"/>
                <a:satMod val="220000"/>
              </a:schemeClr>
            </a:gs>
            <a:gs pos="100000">
              <a:schemeClr val="phClr">
                <a:tint val="90000"/>
                <a:satMod val="130000"/>
              </a:schemeClr>
            </a:gs>
          </a:gsLst>
          <a:lin ang="5400000" scaled="1"/>
        </a:gradFill>
        <a:gradFill rotWithShape="1">
          <a:gsLst>
            <a:gs pos="0">
              <a:schemeClr val="phClr">
                <a:tint val="100000"/>
                <a:shade val="90000"/>
                <a:hueMod val="100000"/>
                <a:satMod val="200000"/>
              </a:schemeClr>
            </a:gs>
            <a:gs pos="50000">
              <a:schemeClr val="phClr">
                <a:tint val="100000"/>
                <a:shade val="60000"/>
                <a:hueMod val="100000"/>
                <a:satMod val="180000"/>
              </a:schemeClr>
            </a:gs>
            <a:gs pos="100000">
              <a:schemeClr val="phClr">
                <a:tint val="100000"/>
                <a:shade val="90000"/>
                <a:hueMod val="100000"/>
                <a:satMod val="200000"/>
              </a:schemeClr>
            </a:gs>
          </a:gsLst>
          <a:lin ang="540000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50600">
              <a:schemeClr val="phClr">
                <a:alpha val="40000"/>
              </a:schemeClr>
            </a:glow>
          </a:effectLst>
        </a:effectStyle>
        <a:effectStyle>
          <a:effectLst>
            <a:glow rad="101600">
              <a:schemeClr val="phClr">
                <a:alpha val="60000"/>
              </a:schemeClr>
            </a:glow>
          </a:effectLst>
          <a:scene3d>
            <a:camera prst="isometricLeftDown" fov="0">
              <a:rot lat="0" lon="0" rev="0"/>
            </a:camera>
            <a:lightRig rig="harsh" dir="tl">
              <a:rot lat="0" lon="0" rev="14280000"/>
            </a:lightRig>
          </a:scene3d>
          <a:sp3d prstMaterial="flat">
            <a:bevelT w="38100" h="50800" prst="softRound"/>
          </a:sp3d>
        </a:effectStyle>
        <a:effectStyle>
          <a:effectLst>
            <a:glow>
              <a:schemeClr val="phClr"/>
            </a:glow>
          </a:effectLst>
          <a:scene3d>
            <a:camera prst="isometricLeftDown">
              <a:rot lat="0" lon="0" rev="0"/>
            </a:camera>
            <a:lightRig rig="harsh" dir="tl">
              <a:rot lat="0" lon="0" rev="14280000"/>
            </a:lightRig>
          </a:scene3d>
          <a:sp3d extrusionH="63500" contourW="38100" prstMaterial="flat">
            <a:bevelT w="50800" h="635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80000"/>
                <a:hueMod val="100000"/>
                <a:satMod val="300000"/>
              </a:schemeClr>
            </a:gs>
            <a:gs pos="72000">
              <a:schemeClr val="phClr">
                <a:tint val="100000"/>
                <a:shade val="100000"/>
                <a:hueMod val="100000"/>
                <a:satMod val="100000"/>
              </a:schemeClr>
            </a:gs>
            <a:gs pos="81000">
              <a:schemeClr val="phClr">
                <a:tint val="98000"/>
                <a:shade val="100000"/>
                <a:hueMod val="100000"/>
                <a:satMod val="150000"/>
              </a:schemeClr>
            </a:gs>
            <a:gs pos="100000">
              <a:schemeClr val="phClr">
                <a:tint val="100000"/>
                <a:shade val="100000"/>
                <a:hueMod val="100000"/>
                <a:satMod val="200000"/>
              </a:schemeClr>
            </a:gs>
          </a:gsLst>
          <a:lin ang="16200000" scaled="1"/>
        </a:gradFill>
        <a:blipFill>
          <a:blip xmlns:r="http://schemas.openxmlformats.org/officeDocument/2006/relationships" r:embed="rId1">
            <a:duotone>
              <a:schemeClr val="phClr">
                <a:tint val="100000"/>
                <a:shade val="39000"/>
                <a:hueMod val="100000"/>
                <a:satMod val="150000"/>
              </a:schemeClr>
              <a:schemeClr val="phClr">
                <a:tint val="90000"/>
                <a:shade val="100000"/>
                <a:hueMod val="100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35</TotalTime>
  <Words>1163</Words>
  <Application>Microsoft Office PowerPoint</Application>
  <PresentationFormat>Widescreen</PresentationFormat>
  <Paragraphs>80</Paragraphs>
  <Slides>22</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22</vt:i4>
      </vt:variant>
    </vt:vector>
  </HeadingPairs>
  <TitlesOfParts>
    <vt:vector size="32" baseType="lpstr">
      <vt:lpstr>Arial</vt:lpstr>
      <vt:lpstr>Arial Black</vt:lpstr>
      <vt:lpstr>Calibri</vt:lpstr>
      <vt:lpstr>Cambria</vt:lpstr>
      <vt:lpstr>Cambria Math</vt:lpstr>
      <vt:lpstr>华文行楷</vt:lpstr>
      <vt:lpstr>Wingdings 2</vt:lpstr>
      <vt:lpstr>Theme1</vt:lpstr>
      <vt:lpstr>1_Custom Design</vt:lpstr>
      <vt:lpstr>Calligraphy</vt:lpstr>
      <vt:lpstr>   Solving Equations Related to Quadratic Functions </vt:lpstr>
      <vt:lpstr>Quadratic Functions</vt:lpstr>
      <vt:lpstr>Quadratic Functions</vt:lpstr>
      <vt:lpstr>Quadratic Functions</vt:lpstr>
      <vt:lpstr>Quadratic Functions</vt:lpstr>
      <vt:lpstr>Quadratic Functions</vt:lpstr>
      <vt:lpstr>Examples</vt:lpstr>
      <vt:lpstr>Examples</vt:lpstr>
      <vt:lpstr>Examples</vt:lpstr>
      <vt:lpstr>Examples</vt:lpstr>
      <vt:lpstr>Examples</vt:lpstr>
      <vt:lpstr>Examples</vt:lpstr>
      <vt:lpstr>Examples</vt:lpstr>
      <vt:lpstr>Examples</vt:lpstr>
      <vt:lpstr>Examples</vt:lpstr>
      <vt:lpstr>Examples</vt:lpstr>
      <vt:lpstr>Examples</vt:lpstr>
      <vt:lpstr>Examples</vt:lpstr>
      <vt:lpstr>Examples</vt:lpstr>
      <vt:lpstr>Examples</vt:lpstr>
      <vt:lpstr>Examples</vt:lpstr>
      <vt:lpstr>Examples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CALVIN BOYKIN</dc:creator>
  <cp:lastModifiedBy>CALVIN BOYKIN</cp:lastModifiedBy>
  <cp:revision>6</cp:revision>
  <dcterms:created xsi:type="dcterms:W3CDTF">2020-04-08T19:55:55Z</dcterms:created>
  <dcterms:modified xsi:type="dcterms:W3CDTF">2020-04-10T18:12:15Z</dcterms:modified>
</cp:coreProperties>
</file>