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58" r:id="rId8"/>
    <p:sldId id="263" r:id="rId9"/>
    <p:sldId id="264" r:id="rId10"/>
    <p:sldId id="265" r:id="rId11"/>
    <p:sldId id="266" r:id="rId12"/>
    <p:sldId id="267" r:id="rId13"/>
    <p:sldId id="268" r:id="rId14"/>
    <p:sldId id="269" r:id="rId15"/>
    <p:sldId id="270" r:id="rId16"/>
    <p:sldId id="271" r:id="rId17"/>
    <p:sldId id="272" r:id="rId18"/>
    <p:sldId id="294" r:id="rId19"/>
    <p:sldId id="273" r:id="rId20"/>
    <p:sldId id="274" r:id="rId21"/>
    <p:sldId id="275" r:id="rId22"/>
    <p:sldId id="27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9" d="100"/>
          <a:sy n="49" d="100"/>
        </p:scale>
        <p:origin x="72" y="9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54B899FB-2CF3-49F0-B27A-5A2B06905C3E}"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DBE5F7FE-D705-495A-9C57-BACCE730D1FD}" type="slidenum">
              <a:rPr lang="en-US" smtClean="0"/>
              <a:t>‹#›</a:t>
            </a:fld>
            <a:endParaRPr lang="en-US"/>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27895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B899FB-2CF3-49F0-B27A-5A2B06905C3E}"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E5F7FE-D705-495A-9C57-BACCE730D1FD}" type="slidenum">
              <a:rPr lang="en-US" smtClean="0"/>
              <a:t>‹#›</a:t>
            </a:fld>
            <a:endParaRPr lang="en-US"/>
          </a:p>
        </p:txBody>
      </p:sp>
    </p:spTree>
    <p:extLst>
      <p:ext uri="{BB962C8B-B14F-4D97-AF65-F5344CB8AC3E}">
        <p14:creationId xmlns:p14="http://schemas.microsoft.com/office/powerpoint/2010/main" val="1606308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398103" y="395428"/>
            <a:ext cx="1980708"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B899FB-2CF3-49F0-B27A-5A2B06905C3E}"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E5F7FE-D705-495A-9C57-BACCE730D1FD}" type="slidenum">
              <a:rPr lang="en-US" smtClean="0"/>
              <a:t>‹#›</a:t>
            </a:fld>
            <a:endParaRPr lang="en-US"/>
          </a:p>
        </p:txBody>
      </p:sp>
    </p:spTree>
    <p:extLst>
      <p:ext uri="{BB962C8B-B14F-4D97-AF65-F5344CB8AC3E}">
        <p14:creationId xmlns:p14="http://schemas.microsoft.com/office/powerpoint/2010/main" val="2061105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B899FB-2CF3-49F0-B27A-5A2B06905C3E}"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E5F7FE-D705-495A-9C57-BACCE730D1FD}" type="slidenum">
              <a:rPr lang="en-US" smtClean="0"/>
              <a:t>‹#›</a:t>
            </a:fld>
            <a:endParaRPr lang="en-US"/>
          </a:p>
        </p:txBody>
      </p:sp>
    </p:spTree>
    <p:extLst>
      <p:ext uri="{BB962C8B-B14F-4D97-AF65-F5344CB8AC3E}">
        <p14:creationId xmlns:p14="http://schemas.microsoft.com/office/powerpoint/2010/main" val="792596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54B899FB-2CF3-49F0-B27A-5A2B06905C3E}" type="datetimeFigureOut">
              <a:rPr lang="en-US" smtClean="0"/>
              <a:t>4/8/2020</a:t>
            </a:fld>
            <a:endParaRPr lang="en-US"/>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E5F7FE-D705-495A-9C57-BACCE730D1FD}" type="slidenum">
              <a:rPr lang="en-US" smtClean="0"/>
              <a:t>‹#›</a:t>
            </a:fld>
            <a:endParaRPr lang="en-US"/>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9320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en-US"/>
              <a:t>Click to edit Master title style</a:t>
            </a:r>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B899FB-2CF3-49F0-B27A-5A2B06905C3E}"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E5F7FE-D705-495A-9C57-BACCE730D1FD}" type="slidenum">
              <a:rPr lang="en-US" smtClean="0"/>
              <a:t>‹#›</a:t>
            </a:fld>
            <a:endParaRPr lang="en-US"/>
          </a:p>
        </p:txBody>
      </p:sp>
    </p:spTree>
    <p:extLst>
      <p:ext uri="{BB962C8B-B14F-4D97-AF65-F5344CB8AC3E}">
        <p14:creationId xmlns:p14="http://schemas.microsoft.com/office/powerpoint/2010/main" val="1254246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B899FB-2CF3-49F0-B27A-5A2B06905C3E}" type="datetimeFigureOut">
              <a:rPr lang="en-US" smtClean="0"/>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E5F7FE-D705-495A-9C57-BACCE730D1FD}" type="slidenum">
              <a:rPr lang="en-US" smtClean="0"/>
              <a:t>‹#›</a:t>
            </a:fld>
            <a:endParaRPr lang="en-US"/>
          </a:p>
        </p:txBody>
      </p:sp>
    </p:spTree>
    <p:extLst>
      <p:ext uri="{BB962C8B-B14F-4D97-AF65-F5344CB8AC3E}">
        <p14:creationId xmlns:p14="http://schemas.microsoft.com/office/powerpoint/2010/main" val="1263114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4B899FB-2CF3-49F0-B27A-5A2B06905C3E}" type="datetimeFigureOut">
              <a:rPr lang="en-US" smtClean="0"/>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E5F7FE-D705-495A-9C57-BACCE730D1FD}" type="slidenum">
              <a:rPr lang="en-US" smtClean="0"/>
              <a:t>‹#›</a:t>
            </a:fld>
            <a:endParaRPr lang="en-US"/>
          </a:p>
        </p:txBody>
      </p:sp>
    </p:spTree>
    <p:extLst>
      <p:ext uri="{BB962C8B-B14F-4D97-AF65-F5344CB8AC3E}">
        <p14:creationId xmlns:p14="http://schemas.microsoft.com/office/powerpoint/2010/main" val="3226218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54B899FB-2CF3-49F0-B27A-5A2B06905C3E}" type="datetimeFigureOut">
              <a:rPr lang="en-US" smtClean="0"/>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E5F7FE-D705-495A-9C57-BACCE730D1FD}" type="slidenum">
              <a:rPr lang="en-US" smtClean="0"/>
              <a:t>‹#›</a:t>
            </a:fld>
            <a:endParaRPr lang="en-US"/>
          </a:p>
        </p:txBody>
      </p:sp>
    </p:spTree>
    <p:extLst>
      <p:ext uri="{BB962C8B-B14F-4D97-AF65-F5344CB8AC3E}">
        <p14:creationId xmlns:p14="http://schemas.microsoft.com/office/powerpoint/2010/main" val="4049555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B899FB-2CF3-49F0-B27A-5A2B06905C3E}"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E5F7FE-D705-495A-9C57-BACCE730D1FD}" type="slidenum">
              <a:rPr lang="en-US" smtClean="0"/>
              <a:t>‹#›</a:t>
            </a:fld>
            <a:endParaRPr lang="en-US"/>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3932559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54B899FB-2CF3-49F0-B27A-5A2B06905C3E}" type="datetimeFigureOut">
              <a:rPr lang="en-US" smtClean="0"/>
              <a:t>4/8/2020</a:t>
            </a:fld>
            <a:endParaRPr lang="en-US"/>
          </a:p>
        </p:txBody>
      </p:sp>
      <p:sp>
        <p:nvSpPr>
          <p:cNvPr id="7" name="Slide Number Placeholder 6"/>
          <p:cNvSpPr>
            <a:spLocks noGrp="1"/>
          </p:cNvSpPr>
          <p:nvPr>
            <p:ph type="sldNum" sz="quarter" idx="12"/>
          </p:nvPr>
        </p:nvSpPr>
        <p:spPr/>
        <p:txBody>
          <a:bodyPr/>
          <a:lstStyle/>
          <a:p>
            <a:fld id="{DBE5F7FE-D705-495A-9C57-BACCE730D1FD}" type="slidenum">
              <a:rPr lang="en-US" smtClean="0"/>
              <a:t>‹#›</a:t>
            </a:fld>
            <a:endParaRPr lang="en-US"/>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356243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54B899FB-2CF3-49F0-B27A-5A2B06905C3E}" type="datetimeFigureOut">
              <a:rPr lang="en-US" smtClean="0"/>
              <a:t>4/8/2020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DBE5F7FE-D705-495A-9C57-BACCE730D1FD}" type="slidenum">
              <a:rPr lang="en-US" smtClean="0"/>
              <a:t>‹#›</a:t>
            </a:fld>
            <a:endParaRPr lang="en-US"/>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6054379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E842D95-DCE5-4B2A-B810-1945E3950323}"/>
              </a:ext>
            </a:extLst>
          </p:cNvPr>
          <p:cNvSpPr>
            <a:spLocks noGrp="1"/>
          </p:cNvSpPr>
          <p:nvPr>
            <p:ph type="subTitle" idx="1"/>
          </p:nvPr>
        </p:nvSpPr>
        <p:spPr/>
        <p:txBody>
          <a:bodyPr/>
          <a:lstStyle/>
          <a:p>
            <a:endParaRPr lang="en-US"/>
          </a:p>
        </p:txBody>
      </p:sp>
      <p:sp>
        <p:nvSpPr>
          <p:cNvPr id="2" name="Title 1">
            <a:extLst>
              <a:ext uri="{FF2B5EF4-FFF2-40B4-BE49-F238E27FC236}">
                <a16:creationId xmlns:a16="http://schemas.microsoft.com/office/drawing/2014/main" id="{17009E4C-E5DB-49D9-86BF-155FA84A5E3A}"/>
              </a:ext>
            </a:extLst>
          </p:cNvPr>
          <p:cNvSpPr>
            <a:spLocks noGrp="1"/>
          </p:cNvSpPr>
          <p:nvPr>
            <p:ph type="ctrTitle"/>
          </p:nvPr>
        </p:nvSpPr>
        <p:spPr/>
        <p:txBody>
          <a:bodyPr>
            <a:normAutofit fontScale="90000"/>
          </a:bodyPr>
          <a:lstStyle/>
          <a:p>
            <a:br>
              <a:rPr lang="en-US" dirty="0"/>
            </a:br>
            <a:br>
              <a:rPr lang="en-US" dirty="0"/>
            </a:br>
            <a:r>
              <a:rPr lang="en-US" dirty="0"/>
              <a:t> Solving Equations Related to Linear Functions </a:t>
            </a:r>
          </a:p>
        </p:txBody>
      </p:sp>
    </p:spTree>
    <p:extLst>
      <p:ext uri="{BB962C8B-B14F-4D97-AF65-F5344CB8AC3E}">
        <p14:creationId xmlns:p14="http://schemas.microsoft.com/office/powerpoint/2010/main" val="3716818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B7ADB-DD3E-4C6D-AB63-828398CD0A47}"/>
              </a:ext>
            </a:extLst>
          </p:cNvPr>
          <p:cNvSpPr>
            <a:spLocks noGrp="1"/>
          </p:cNvSpPr>
          <p:nvPr>
            <p:ph type="title"/>
          </p:nvPr>
        </p:nvSpPr>
        <p:spPr>
          <a:xfrm>
            <a:off x="568171" y="408373"/>
            <a:ext cx="11014229" cy="1039427"/>
          </a:xfrm>
        </p:spPr>
        <p:txBody>
          <a:bodyPr vert="horz" lIns="91440" tIns="45720" rIns="91440" bIns="45720" rtlCol="0" anchor="ctr">
            <a:normAutofit/>
          </a:bodyPr>
          <a:lstStyle/>
          <a:p>
            <a:r>
              <a:rPr lang="en-US" kern="1200"/>
              <a:t>Examples</a:t>
            </a:r>
          </a:p>
        </p:txBody>
      </p:sp>
      <p:sp>
        <p:nvSpPr>
          <p:cNvPr id="4" name="Content Placeholder 3">
            <a:extLst>
              <a:ext uri="{FF2B5EF4-FFF2-40B4-BE49-F238E27FC236}">
                <a16:creationId xmlns:a16="http://schemas.microsoft.com/office/drawing/2014/main" id="{1F4C25AA-FBF0-42AE-BA02-C1ABAD32C179}"/>
              </a:ext>
            </a:extLst>
          </p:cNvPr>
          <p:cNvSpPr>
            <a:spLocks noGrp="1"/>
          </p:cNvSpPr>
          <p:nvPr>
            <p:ph sz="half" idx="1"/>
          </p:nvPr>
        </p:nvSpPr>
        <p:spPr>
          <a:xfrm>
            <a:off x="568171" y="1719071"/>
            <a:ext cx="5384800" cy="4407408"/>
          </a:xfrm>
        </p:spPr>
        <p:txBody>
          <a:bodyPr vert="horz" lIns="91440" tIns="45720" rIns="91440" bIns="45720" rtlCol="0">
            <a:normAutofit/>
          </a:bodyPr>
          <a:lstStyle/>
          <a:p>
            <a:r>
              <a:rPr lang="en-US" b="1" dirty="0"/>
              <a:t>STEP 3 </a:t>
            </a:r>
            <a:r>
              <a:rPr lang="en-US" dirty="0"/>
              <a:t>Using the function </a:t>
            </a:r>
            <a:r>
              <a:rPr lang="en-US" i="1" dirty="0"/>
              <a:t>s</a:t>
            </a:r>
            <a:r>
              <a:rPr lang="en-US" dirty="0"/>
              <a:t>(</a:t>
            </a:r>
            <a:r>
              <a:rPr lang="en-US" i="1" dirty="0"/>
              <a:t>x</a:t>
            </a:r>
            <a:r>
              <a:rPr lang="en-US" dirty="0"/>
              <a:t>) = 830</a:t>
            </a:r>
            <a:r>
              <a:rPr lang="en-US" i="1" dirty="0"/>
              <a:t>x </a:t>
            </a:r>
            <a:r>
              <a:rPr lang="en-US" dirty="0"/>
              <a:t>+ 700, make a graph of Isabel’s savings. </a:t>
            </a:r>
          </a:p>
          <a:p>
            <a:endParaRPr lang="en-US"/>
          </a:p>
        </p:txBody>
      </p:sp>
      <p:pic>
        <p:nvPicPr>
          <p:cNvPr id="10" name="Content Placeholder 9" descr="A picture containing clock&#10;&#10;Description automatically generated">
            <a:extLst>
              <a:ext uri="{FF2B5EF4-FFF2-40B4-BE49-F238E27FC236}">
                <a16:creationId xmlns:a16="http://schemas.microsoft.com/office/drawing/2014/main" id="{E4AD0F3A-C9A0-4892-A391-CAEA1C9A8E14}"/>
              </a:ext>
            </a:extLst>
          </p:cNvPr>
          <p:cNvPicPr>
            <a:picLocks noGrp="1" noChangeAspect="1"/>
          </p:cNvPicPr>
          <p:nvPr>
            <p:ph sz="half" idx="2"/>
          </p:nvPr>
        </p:nvPicPr>
        <p:blipFill>
          <a:blip r:embed="rId2"/>
          <a:stretch>
            <a:fillRect/>
          </a:stretch>
        </p:blipFill>
        <p:spPr>
          <a:xfrm>
            <a:off x="7209676" y="1719071"/>
            <a:ext cx="3360647" cy="4407408"/>
          </a:xfrm>
          <a:prstGeom prst="rect">
            <a:avLst/>
          </a:prstGeom>
          <a:noFill/>
        </p:spPr>
      </p:pic>
    </p:spTree>
    <p:extLst>
      <p:ext uri="{BB962C8B-B14F-4D97-AF65-F5344CB8AC3E}">
        <p14:creationId xmlns:p14="http://schemas.microsoft.com/office/powerpoint/2010/main" val="2197359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B7ADB-DD3E-4C6D-AB63-828398CD0A47}"/>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1AE6B3AD-9A8C-4787-9626-6FC9DCD5AD07}"/>
              </a:ext>
            </a:extLst>
          </p:cNvPr>
          <p:cNvSpPr>
            <a:spLocks noGrp="1"/>
          </p:cNvSpPr>
          <p:nvPr>
            <p:ph idx="1"/>
          </p:nvPr>
        </p:nvSpPr>
        <p:spPr/>
        <p:txBody>
          <a:bodyPr/>
          <a:lstStyle/>
          <a:p>
            <a:r>
              <a:rPr lang="en-US" b="1" dirty="0"/>
              <a:t>STEP 4 </a:t>
            </a:r>
            <a:r>
              <a:rPr lang="en-US" dirty="0"/>
              <a:t>Write an equation for the amount of savings, $3000, which Isabel has for a savings goal. </a:t>
            </a:r>
          </a:p>
          <a:p>
            <a:pPr algn="ctr"/>
            <a:endParaRPr lang="en-US" i="1" dirty="0"/>
          </a:p>
          <a:p>
            <a:pPr algn="ctr"/>
            <a:r>
              <a:rPr lang="en-US" i="1" dirty="0"/>
              <a:t>y </a:t>
            </a:r>
            <a:r>
              <a:rPr lang="en-US" dirty="0"/>
              <a:t>= $3000 </a:t>
            </a:r>
          </a:p>
          <a:p>
            <a:endParaRPr lang="en-US" dirty="0"/>
          </a:p>
        </p:txBody>
      </p:sp>
    </p:spTree>
    <p:extLst>
      <p:ext uri="{BB962C8B-B14F-4D97-AF65-F5344CB8AC3E}">
        <p14:creationId xmlns:p14="http://schemas.microsoft.com/office/powerpoint/2010/main" val="2032635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B7ADB-DD3E-4C6D-AB63-828398CD0A47}"/>
              </a:ext>
            </a:extLst>
          </p:cNvPr>
          <p:cNvSpPr>
            <a:spLocks noGrp="1"/>
          </p:cNvSpPr>
          <p:nvPr>
            <p:ph type="title"/>
          </p:nvPr>
        </p:nvSpPr>
        <p:spPr>
          <a:xfrm>
            <a:off x="568171" y="408373"/>
            <a:ext cx="11014229" cy="1039427"/>
          </a:xfrm>
        </p:spPr>
        <p:txBody>
          <a:bodyPr anchor="ctr">
            <a:normAutofit/>
          </a:bodyPr>
          <a:lstStyle/>
          <a:p>
            <a:r>
              <a:rPr lang="en-US"/>
              <a:t>Examples</a:t>
            </a:r>
            <a:endParaRPr lang="en-US" dirty="0"/>
          </a:p>
        </p:txBody>
      </p:sp>
      <p:sp>
        <p:nvSpPr>
          <p:cNvPr id="4" name="Content Placeholder 3">
            <a:extLst>
              <a:ext uri="{FF2B5EF4-FFF2-40B4-BE49-F238E27FC236}">
                <a16:creationId xmlns:a16="http://schemas.microsoft.com/office/drawing/2014/main" id="{8F8A80D7-2B0C-4C84-88F6-D7348087BE84}"/>
              </a:ext>
            </a:extLst>
          </p:cNvPr>
          <p:cNvSpPr>
            <a:spLocks noGrp="1"/>
          </p:cNvSpPr>
          <p:nvPr>
            <p:ph sz="half" idx="1"/>
          </p:nvPr>
        </p:nvSpPr>
        <p:spPr>
          <a:xfrm>
            <a:off x="568171" y="1719071"/>
            <a:ext cx="5384800" cy="4407408"/>
          </a:xfrm>
        </p:spPr>
        <p:txBody>
          <a:bodyPr>
            <a:normAutofit/>
          </a:bodyPr>
          <a:lstStyle/>
          <a:p>
            <a:pPr>
              <a:lnSpc>
                <a:spcPct val="90000"/>
              </a:lnSpc>
            </a:pPr>
            <a:r>
              <a:rPr lang="en-US" b="1"/>
              <a:t>STEP 5 </a:t>
            </a:r>
            <a:r>
              <a:rPr lang="en-US"/>
              <a:t>Graph both equations on the same grid to determine when Isabel will have $3,000 in savings. </a:t>
            </a:r>
          </a:p>
          <a:p>
            <a:pPr>
              <a:lnSpc>
                <a:spcPct val="90000"/>
              </a:lnSpc>
            </a:pPr>
            <a:r>
              <a:rPr lang="en-US"/>
              <a:t>The line of </a:t>
            </a:r>
            <a:r>
              <a:rPr lang="en-US" i="1"/>
              <a:t>y </a:t>
            </a:r>
            <a:r>
              <a:rPr lang="en-US"/>
              <a:t>= 3000 intersects the graph of the function </a:t>
            </a:r>
            <a:r>
              <a:rPr lang="en-US" i="1"/>
              <a:t>s</a:t>
            </a:r>
            <a:r>
              <a:rPr lang="en-US"/>
              <a:t>(</a:t>
            </a:r>
            <a:r>
              <a:rPr lang="en-US" i="1"/>
              <a:t>x</a:t>
            </a:r>
            <a:r>
              <a:rPr lang="en-US"/>
              <a:t>) = 830</a:t>
            </a:r>
            <a:r>
              <a:rPr lang="en-US" i="1"/>
              <a:t>x </a:t>
            </a:r>
            <a:r>
              <a:rPr lang="en-US"/>
              <a:t>+ 700 at 2.77 years. Isabel will indeed meet her goal in slightly less than 3 years. </a:t>
            </a:r>
          </a:p>
          <a:p>
            <a:pPr>
              <a:lnSpc>
                <a:spcPct val="90000"/>
              </a:lnSpc>
            </a:pPr>
            <a:endParaRPr lang="en-US"/>
          </a:p>
        </p:txBody>
      </p:sp>
      <p:pic>
        <p:nvPicPr>
          <p:cNvPr id="6" name="Content Placeholder 5" descr="A picture containing clock&#10;&#10;Description automatically generated">
            <a:extLst>
              <a:ext uri="{FF2B5EF4-FFF2-40B4-BE49-F238E27FC236}">
                <a16:creationId xmlns:a16="http://schemas.microsoft.com/office/drawing/2014/main" id="{0CCC1C5E-2552-4058-945F-5F59235F53EE}"/>
              </a:ext>
            </a:extLst>
          </p:cNvPr>
          <p:cNvPicPr>
            <a:picLocks noGrp="1" noChangeAspect="1"/>
          </p:cNvPicPr>
          <p:nvPr>
            <p:ph sz="half" idx="2"/>
          </p:nvPr>
        </p:nvPicPr>
        <p:blipFill>
          <a:blip r:embed="rId2"/>
          <a:stretch>
            <a:fillRect/>
          </a:stretch>
        </p:blipFill>
        <p:spPr>
          <a:xfrm>
            <a:off x="7281296" y="1719071"/>
            <a:ext cx="3217407" cy="4407408"/>
          </a:xfrm>
          <a:prstGeom prst="rect">
            <a:avLst/>
          </a:prstGeom>
          <a:noFill/>
        </p:spPr>
      </p:pic>
    </p:spTree>
    <p:extLst>
      <p:ext uri="{BB962C8B-B14F-4D97-AF65-F5344CB8AC3E}">
        <p14:creationId xmlns:p14="http://schemas.microsoft.com/office/powerpoint/2010/main" val="3536349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B7ADB-DD3E-4C6D-AB63-828398CD0A47}"/>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1AE6B3AD-9A8C-4787-9626-6FC9DCD5AD07}"/>
              </a:ext>
            </a:extLst>
          </p:cNvPr>
          <p:cNvSpPr>
            <a:spLocks noGrp="1"/>
          </p:cNvSpPr>
          <p:nvPr>
            <p:ph idx="1"/>
          </p:nvPr>
        </p:nvSpPr>
        <p:spPr/>
        <p:txBody>
          <a:bodyPr>
            <a:normAutofit/>
          </a:bodyPr>
          <a:lstStyle/>
          <a:p>
            <a:r>
              <a:rPr lang="en-US" dirty="0"/>
              <a:t>Lia won $45,500 for her prize steer at the state fair. She is going to use the money to buy a used car for $3,700 and to go to a state university away from home. Her yearly expenses will be $4,800 for tuition and books and $5,800 for room and board. Lia estimates that she will spend another $3,000 for gasoline, insurance, and incidentals each year. Will her prize money last throughout the 4 years of college? Write a function, </a:t>
            </a:r>
            <a:r>
              <a:rPr lang="en-US" i="1" dirty="0"/>
              <a:t>f</a:t>
            </a:r>
            <a:r>
              <a:rPr lang="en-US" dirty="0"/>
              <a:t>(</a:t>
            </a:r>
            <a:r>
              <a:rPr lang="en-US" i="1" dirty="0"/>
              <a:t>x</a:t>
            </a:r>
            <a:r>
              <a:rPr lang="en-US" dirty="0"/>
              <a:t>), to represent how much money Lia will have left after each year, </a:t>
            </a:r>
            <a:r>
              <a:rPr lang="en-US" i="1" dirty="0"/>
              <a:t>x</a:t>
            </a:r>
            <a:r>
              <a:rPr lang="en-US" dirty="0"/>
              <a:t>, and make a table of function values. Then write a related equation with the output value of zero to find out when she will be out of money and solve the problem tabularly.</a:t>
            </a:r>
          </a:p>
          <a:p>
            <a:endParaRPr lang="en-US" dirty="0"/>
          </a:p>
        </p:txBody>
      </p:sp>
    </p:spTree>
    <p:extLst>
      <p:ext uri="{BB962C8B-B14F-4D97-AF65-F5344CB8AC3E}">
        <p14:creationId xmlns:p14="http://schemas.microsoft.com/office/powerpoint/2010/main" val="3778175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B7ADB-DD3E-4C6D-AB63-828398CD0A47}"/>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1AE6B3AD-9A8C-4787-9626-6FC9DCD5AD07}"/>
              </a:ext>
            </a:extLst>
          </p:cNvPr>
          <p:cNvSpPr>
            <a:spLocks noGrp="1"/>
          </p:cNvSpPr>
          <p:nvPr>
            <p:ph idx="1"/>
          </p:nvPr>
        </p:nvSpPr>
        <p:spPr/>
        <p:txBody>
          <a:bodyPr/>
          <a:lstStyle/>
          <a:p>
            <a:r>
              <a:rPr lang="en-US" b="1" dirty="0"/>
              <a:t>STEP 1 </a:t>
            </a:r>
            <a:r>
              <a:rPr lang="en-US" dirty="0"/>
              <a:t>Write a function to represent the money Lia will have left after each year of college. </a:t>
            </a:r>
          </a:p>
          <a:p>
            <a:r>
              <a:rPr lang="en-US" dirty="0"/>
              <a:t>The function shows an amount of money, $45,500 less the one-time expenditure of $3,700 for a car. She has yearly expenditures of $4,800 for tuition and books, $5,800 for room and board, and $3,000 for personal expenses. </a:t>
            </a:r>
          </a:p>
          <a:p>
            <a:pPr algn="ctr"/>
            <a:r>
              <a:rPr lang="en-US" i="1" dirty="0"/>
              <a:t>f</a:t>
            </a:r>
            <a:r>
              <a:rPr lang="en-US" dirty="0"/>
              <a:t>(</a:t>
            </a:r>
            <a:r>
              <a:rPr lang="en-US" i="1" dirty="0"/>
              <a:t>x</a:t>
            </a:r>
            <a:r>
              <a:rPr lang="en-US" dirty="0"/>
              <a:t>) = 45,500 – 3,700 – (4,800 + 5,800 + 3,000)</a:t>
            </a:r>
            <a:r>
              <a:rPr lang="en-US" i="1" dirty="0"/>
              <a:t>x </a:t>
            </a:r>
          </a:p>
          <a:p>
            <a:pPr algn="ctr"/>
            <a:r>
              <a:rPr lang="en-US" i="1" dirty="0"/>
              <a:t>f</a:t>
            </a:r>
            <a:r>
              <a:rPr lang="en-US" dirty="0"/>
              <a:t>(</a:t>
            </a:r>
            <a:r>
              <a:rPr lang="en-US" i="1" dirty="0"/>
              <a:t>x</a:t>
            </a:r>
            <a:r>
              <a:rPr lang="en-US" dirty="0"/>
              <a:t>) = 41,800 – 13,600</a:t>
            </a:r>
            <a:r>
              <a:rPr lang="en-US" i="1" dirty="0"/>
              <a:t>x </a:t>
            </a:r>
            <a:r>
              <a:rPr lang="en-US" dirty="0"/>
              <a:t>(after buying the car and combining yearly expenditures.) </a:t>
            </a:r>
          </a:p>
          <a:p>
            <a:endParaRPr lang="en-US" dirty="0"/>
          </a:p>
        </p:txBody>
      </p:sp>
    </p:spTree>
    <p:extLst>
      <p:ext uri="{BB962C8B-B14F-4D97-AF65-F5344CB8AC3E}">
        <p14:creationId xmlns:p14="http://schemas.microsoft.com/office/powerpoint/2010/main" val="3226513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B7ADB-DD3E-4C6D-AB63-828398CD0A47}"/>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1AE6B3AD-9A8C-4787-9626-6FC9DCD5AD07}"/>
              </a:ext>
            </a:extLst>
          </p:cNvPr>
          <p:cNvSpPr>
            <a:spLocks noGrp="1"/>
          </p:cNvSpPr>
          <p:nvPr>
            <p:ph idx="1"/>
          </p:nvPr>
        </p:nvSpPr>
        <p:spPr/>
        <p:txBody>
          <a:bodyPr/>
          <a:lstStyle/>
          <a:p>
            <a:r>
              <a:rPr lang="en-US" b="1" dirty="0"/>
              <a:t>STEP 2 </a:t>
            </a:r>
            <a:r>
              <a:rPr lang="en-US" dirty="0"/>
              <a:t>Create a table with the values for the function. </a:t>
            </a:r>
          </a:p>
          <a:p>
            <a:endParaRPr lang="en-US" dirty="0"/>
          </a:p>
        </p:txBody>
      </p:sp>
      <p:pic>
        <p:nvPicPr>
          <p:cNvPr id="4" name="Picture 3">
            <a:extLst>
              <a:ext uri="{FF2B5EF4-FFF2-40B4-BE49-F238E27FC236}">
                <a16:creationId xmlns:a16="http://schemas.microsoft.com/office/drawing/2014/main" id="{3E58D19F-D8C4-4B02-936E-14D958B3203B}"/>
              </a:ext>
            </a:extLst>
          </p:cNvPr>
          <p:cNvPicPr>
            <a:picLocks noChangeAspect="1"/>
          </p:cNvPicPr>
          <p:nvPr/>
        </p:nvPicPr>
        <p:blipFill>
          <a:blip r:embed="rId2"/>
          <a:stretch>
            <a:fillRect/>
          </a:stretch>
        </p:blipFill>
        <p:spPr>
          <a:xfrm>
            <a:off x="1409173" y="3146638"/>
            <a:ext cx="9373653" cy="854656"/>
          </a:xfrm>
          <a:prstGeom prst="rect">
            <a:avLst/>
          </a:prstGeom>
        </p:spPr>
      </p:pic>
    </p:spTree>
    <p:extLst>
      <p:ext uri="{BB962C8B-B14F-4D97-AF65-F5344CB8AC3E}">
        <p14:creationId xmlns:p14="http://schemas.microsoft.com/office/powerpoint/2010/main" val="891480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B7ADB-DD3E-4C6D-AB63-828398CD0A47}"/>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1AE6B3AD-9A8C-4787-9626-6FC9DCD5AD07}"/>
              </a:ext>
            </a:extLst>
          </p:cNvPr>
          <p:cNvSpPr>
            <a:spLocks noGrp="1"/>
          </p:cNvSpPr>
          <p:nvPr>
            <p:ph idx="1"/>
          </p:nvPr>
        </p:nvSpPr>
        <p:spPr/>
        <p:txBody>
          <a:bodyPr/>
          <a:lstStyle/>
          <a:p>
            <a:r>
              <a:rPr lang="en-US" b="1" dirty="0"/>
              <a:t>STEP 3 </a:t>
            </a:r>
            <a:r>
              <a:rPr lang="en-US" dirty="0"/>
              <a:t>Write an equation for the amount of money Lia expects to have at the end of her 4th year. </a:t>
            </a:r>
          </a:p>
          <a:p>
            <a:pPr algn="ctr"/>
            <a:endParaRPr lang="en-US" i="1" dirty="0"/>
          </a:p>
          <a:p>
            <a:pPr algn="ctr"/>
            <a:r>
              <a:rPr lang="en-US" i="1" dirty="0"/>
              <a:t>y </a:t>
            </a:r>
            <a:r>
              <a:rPr lang="en-US" dirty="0"/>
              <a:t>= 41,800 – 13,600</a:t>
            </a:r>
            <a:r>
              <a:rPr lang="en-US" i="1" dirty="0"/>
              <a:t>x</a:t>
            </a:r>
            <a:endParaRPr lang="en-US" dirty="0"/>
          </a:p>
          <a:p>
            <a:endParaRPr lang="en-US" dirty="0"/>
          </a:p>
        </p:txBody>
      </p:sp>
    </p:spTree>
    <p:extLst>
      <p:ext uri="{BB962C8B-B14F-4D97-AF65-F5344CB8AC3E}">
        <p14:creationId xmlns:p14="http://schemas.microsoft.com/office/powerpoint/2010/main" val="2366300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B7ADB-DD3E-4C6D-AB63-828398CD0A47}"/>
              </a:ext>
            </a:extLst>
          </p:cNvPr>
          <p:cNvSpPr>
            <a:spLocks noGrp="1"/>
          </p:cNvSpPr>
          <p:nvPr>
            <p:ph type="title"/>
          </p:nvPr>
        </p:nvSpPr>
        <p:spPr/>
        <p:txBody>
          <a:bodyPr/>
          <a:lstStyle/>
          <a:p>
            <a:r>
              <a:rPr lang="en-US" dirty="0"/>
              <a:t>Examples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1AE6B3AD-9A8C-4787-9626-6FC9DCD5AD07}"/>
                  </a:ext>
                </a:extLst>
              </p:cNvPr>
              <p:cNvSpPr>
                <a:spLocks noGrp="1"/>
              </p:cNvSpPr>
              <p:nvPr>
                <p:ph idx="1"/>
              </p:nvPr>
            </p:nvSpPr>
            <p:spPr/>
            <p:txBody>
              <a:bodyPr>
                <a:normAutofit lnSpcReduction="10000"/>
              </a:bodyPr>
              <a:lstStyle/>
              <a:p>
                <a:r>
                  <a:rPr lang="en-US" b="1" dirty="0"/>
                  <a:t>STEP 4 </a:t>
                </a:r>
                <a:r>
                  <a:rPr lang="en-US" dirty="0"/>
                  <a:t>Looking at the table, Lia will not have enough money left after her 3rd year of college. To verify when this will happen, solve the equation for the output value of 0. </a:t>
                </a:r>
              </a:p>
              <a:p>
                <a:pPr algn="ctr"/>
                <a:r>
                  <a:rPr lang="en-US" dirty="0"/>
                  <a:t>0 = 41,800 – 13,600</a:t>
                </a:r>
                <a:r>
                  <a:rPr lang="en-US" i="1" dirty="0"/>
                  <a:t>x </a:t>
                </a:r>
              </a:p>
              <a:p>
                <a:pPr algn="ctr"/>
                <a:r>
                  <a:rPr lang="en-US" dirty="0"/>
                  <a:t>0 – 41,800 = 41,800 – 41,800 – 13,600</a:t>
                </a:r>
                <a:r>
                  <a:rPr lang="en-US" i="1" dirty="0"/>
                  <a:t>x </a:t>
                </a:r>
              </a:p>
              <a:p>
                <a:pPr algn="ctr"/>
                <a:r>
                  <a:rPr lang="en-US" dirty="0"/>
                  <a:t>-41,800 = -13,600</a:t>
                </a:r>
                <a:r>
                  <a:rPr lang="en-US" i="1" dirty="0"/>
                  <a:t>x </a:t>
                </a:r>
              </a:p>
              <a:p>
                <a:pPr algn="ctr"/>
                <a14:m>
                  <m:oMath xmlns:m="http://schemas.openxmlformats.org/officeDocument/2006/math">
                    <m:f>
                      <m:fPr>
                        <m:ctrlPr>
                          <a:rPr lang="en-US" i="1" smtClean="0">
                            <a:latin typeface="Cambria Math" panose="02040503050406030204" pitchFamily="18" charset="0"/>
                          </a:rPr>
                        </m:ctrlPr>
                      </m:fPr>
                      <m:num>
                        <m:r>
                          <m:rPr>
                            <m:nor/>
                          </m:rPr>
                          <a:rPr lang="en-US" dirty="0" smtClean="0"/>
                          <m:t>−41800</m:t>
                        </m:r>
                      </m:num>
                      <m:den>
                        <m:r>
                          <m:rPr>
                            <m:nor/>
                          </m:rPr>
                          <a:rPr lang="en-US" dirty="0" smtClean="0"/>
                          <m:t>−13600</m:t>
                        </m:r>
                      </m:den>
                    </m:f>
                    <m:r>
                      <a:rPr lang="en-US" i="1" smtClean="0">
                        <a:latin typeface="Cambria Math" panose="02040503050406030204" pitchFamily="18" charset="0"/>
                      </a:rPr>
                      <m:t> </m:t>
                    </m:r>
                  </m:oMath>
                </a14:m>
                <a:r>
                  <a:rPr lang="en-US" dirty="0"/>
                  <a:t>= </a:t>
                </a:r>
                <a14:m>
                  <m:oMath xmlns:m="http://schemas.openxmlformats.org/officeDocument/2006/math">
                    <m:f>
                      <m:fPr>
                        <m:ctrlPr>
                          <a:rPr lang="en-US" i="1" smtClean="0">
                            <a:latin typeface="Cambria Math" panose="02040503050406030204" pitchFamily="18" charset="0"/>
                          </a:rPr>
                        </m:ctrlPr>
                      </m:fPr>
                      <m:num>
                        <m:r>
                          <m:rPr>
                            <m:nor/>
                          </m:rPr>
                          <a:rPr lang="en-US" dirty="0" smtClean="0"/>
                          <m:t>−13600</m:t>
                        </m:r>
                        <m:r>
                          <m:rPr>
                            <m:nor/>
                          </m:rPr>
                          <a:rPr lang="en-US" b="0" i="0" dirty="0" smtClean="0"/>
                          <m:t>x</m:t>
                        </m:r>
                      </m:num>
                      <m:den>
                        <m:r>
                          <m:rPr>
                            <m:nor/>
                          </m:rPr>
                          <a:rPr lang="en-US" dirty="0" smtClean="0"/>
                          <m:t>−13600</m:t>
                        </m:r>
                      </m:den>
                    </m:f>
                    <m:r>
                      <a:rPr lang="en-US" i="1" smtClean="0">
                        <a:latin typeface="Cambria Math" panose="02040503050406030204" pitchFamily="18" charset="0"/>
                      </a:rPr>
                      <m:t> </m:t>
                    </m:r>
                  </m:oMath>
                </a14:m>
                <a:endParaRPr lang="en-US" i="1" dirty="0"/>
              </a:p>
              <a:p>
                <a:pPr algn="ctr"/>
                <a:r>
                  <a:rPr lang="en-US" i="1" dirty="0"/>
                  <a:t>x </a:t>
                </a:r>
                <a:r>
                  <a:rPr lang="en-US" dirty="0"/>
                  <a:t>≈ 3.07 years </a:t>
                </a:r>
              </a:p>
              <a:p>
                <a:r>
                  <a:rPr lang="en-US" dirty="0"/>
                  <a:t>Lia’s prize money will run out a little after her 3rd year. She will not have enough money to fully pay expenses for four years of college. </a:t>
                </a:r>
              </a:p>
              <a:p>
                <a:endParaRPr lang="en-US" dirty="0"/>
              </a:p>
            </p:txBody>
          </p:sp>
        </mc:Choice>
        <mc:Fallback>
          <p:sp>
            <p:nvSpPr>
              <p:cNvPr id="3" name="Content Placeholder 2">
                <a:extLst>
                  <a:ext uri="{FF2B5EF4-FFF2-40B4-BE49-F238E27FC236}">
                    <a16:creationId xmlns:a16="http://schemas.microsoft.com/office/drawing/2014/main" id="{1AE6B3AD-9A8C-4787-9626-6FC9DCD5AD07}"/>
                  </a:ext>
                </a:extLst>
              </p:cNvPr>
              <p:cNvSpPr>
                <a:spLocks noGrp="1" noRot="1" noChangeAspect="1" noMove="1" noResize="1" noEditPoints="1" noAdjustHandles="1" noChangeArrowheads="1" noChangeShapeType="1" noTextEdit="1"/>
              </p:cNvSpPr>
              <p:nvPr>
                <p:ph idx="1"/>
              </p:nvPr>
            </p:nvSpPr>
            <p:spPr>
              <a:blipFill>
                <a:blip r:embed="rId2"/>
                <a:stretch>
                  <a:fillRect t="-1953" r="-1278"/>
                </a:stretch>
              </a:blipFill>
            </p:spPr>
            <p:txBody>
              <a:bodyPr/>
              <a:lstStyle/>
              <a:p>
                <a:r>
                  <a:rPr lang="en-US">
                    <a:noFill/>
                  </a:rPr>
                  <a:t> </a:t>
                </a:r>
              </a:p>
            </p:txBody>
          </p:sp>
        </mc:Fallback>
      </mc:AlternateContent>
    </p:spTree>
    <p:extLst>
      <p:ext uri="{BB962C8B-B14F-4D97-AF65-F5344CB8AC3E}">
        <p14:creationId xmlns:p14="http://schemas.microsoft.com/office/powerpoint/2010/main" val="1275722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475EC-C8B1-429A-BE7F-6EC12EF1937F}"/>
              </a:ext>
            </a:extLst>
          </p:cNvPr>
          <p:cNvSpPr>
            <a:spLocks noGrp="1"/>
          </p:cNvSpPr>
          <p:nvPr>
            <p:ph type="title"/>
          </p:nvPr>
        </p:nvSpPr>
        <p:spPr/>
        <p:txBody>
          <a:bodyPr/>
          <a:lstStyle/>
          <a:p>
            <a:r>
              <a:rPr lang="en-US" dirty="0"/>
              <a:t>Examples (Calculator)</a:t>
            </a:r>
          </a:p>
        </p:txBody>
      </p:sp>
      <p:sp>
        <p:nvSpPr>
          <p:cNvPr id="3" name="Content Placeholder 2">
            <a:extLst>
              <a:ext uri="{FF2B5EF4-FFF2-40B4-BE49-F238E27FC236}">
                <a16:creationId xmlns:a16="http://schemas.microsoft.com/office/drawing/2014/main" id="{8ACF7964-B4A5-4C4B-B5ED-84887FD82599}"/>
              </a:ext>
            </a:extLst>
          </p:cNvPr>
          <p:cNvSpPr>
            <a:spLocks noGrp="1"/>
          </p:cNvSpPr>
          <p:nvPr>
            <p:ph idx="1"/>
          </p:nvPr>
        </p:nvSpPr>
        <p:spPr/>
        <p:txBody>
          <a:bodyPr/>
          <a:lstStyle/>
          <a:p>
            <a:r>
              <a:rPr lang="en-US" dirty="0"/>
              <a:t>Lia won $45,500 for her prize steer at the state fair. She is going to use the money to buy a used car for $3,700 and to go to a state university away from home. Her yearly expenses will be $4,800 for tuition and books and $5,800 for room and board. Lia estimates that she will spend another $3,000 for gasoline, insurance, and incidentals each year. Will her prize money last throughout the 4 years of college? Write a function, </a:t>
            </a:r>
            <a:r>
              <a:rPr lang="en-US" i="1" dirty="0"/>
              <a:t>f</a:t>
            </a:r>
            <a:r>
              <a:rPr lang="en-US" dirty="0"/>
              <a:t>(</a:t>
            </a:r>
            <a:r>
              <a:rPr lang="en-US" i="1" dirty="0"/>
              <a:t>x</a:t>
            </a:r>
            <a:r>
              <a:rPr lang="en-US" dirty="0"/>
              <a:t>), to represent how much money Lia will have left after each year, </a:t>
            </a:r>
            <a:r>
              <a:rPr lang="en-US" i="1" dirty="0"/>
              <a:t>x</a:t>
            </a:r>
            <a:r>
              <a:rPr lang="en-US" dirty="0"/>
              <a:t>, and make a table of function values. Then write a related equation with the output value of zero to find out when she will be out of money and solve the problem tabularly.</a:t>
            </a:r>
          </a:p>
          <a:p>
            <a:endParaRPr lang="en-US" dirty="0"/>
          </a:p>
          <a:p>
            <a:endParaRPr lang="en-US" dirty="0"/>
          </a:p>
        </p:txBody>
      </p:sp>
    </p:spTree>
    <p:extLst>
      <p:ext uri="{BB962C8B-B14F-4D97-AF65-F5344CB8AC3E}">
        <p14:creationId xmlns:p14="http://schemas.microsoft.com/office/powerpoint/2010/main" val="12090884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B7ADB-DD3E-4C6D-AB63-828398CD0A47}"/>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1AE6B3AD-9A8C-4787-9626-6FC9DCD5AD07}"/>
              </a:ext>
            </a:extLst>
          </p:cNvPr>
          <p:cNvSpPr>
            <a:spLocks noGrp="1"/>
          </p:cNvSpPr>
          <p:nvPr>
            <p:ph idx="1"/>
          </p:nvPr>
        </p:nvSpPr>
        <p:spPr/>
        <p:txBody>
          <a:bodyPr/>
          <a:lstStyle/>
          <a:p>
            <a:r>
              <a:rPr lang="en-US" dirty="0"/>
              <a:t>A science museum offers specially priced tickets for group tours. Each student admission is $6.50. An adult sponsor is required for every ten students, and an adult admission is $8.50. A $25 booking fee is added to the cost. If there is a budget of $500 for the tour, how many students will be able to go to the museum? Write a function, </a:t>
            </a:r>
            <a:r>
              <a:rPr lang="en-US" i="1" dirty="0"/>
              <a:t>t</a:t>
            </a:r>
            <a:r>
              <a:rPr lang="en-US" dirty="0"/>
              <a:t>(</a:t>
            </a:r>
            <a:r>
              <a:rPr lang="en-US" i="1" dirty="0"/>
              <a:t>x</a:t>
            </a:r>
            <a:r>
              <a:rPr lang="en-US" dirty="0"/>
              <a:t>), representing the total cost for </a:t>
            </a:r>
            <a:r>
              <a:rPr lang="en-US" i="1" dirty="0"/>
              <a:t>x </a:t>
            </a:r>
            <a:r>
              <a:rPr lang="en-US" dirty="0"/>
              <a:t>students, and a related equation for the total cost of $500. Solve the equation to determine the number of students who can go. </a:t>
            </a:r>
          </a:p>
          <a:p>
            <a:endParaRPr lang="en-US" dirty="0"/>
          </a:p>
        </p:txBody>
      </p:sp>
    </p:spTree>
    <p:extLst>
      <p:ext uri="{BB962C8B-B14F-4D97-AF65-F5344CB8AC3E}">
        <p14:creationId xmlns:p14="http://schemas.microsoft.com/office/powerpoint/2010/main" val="2868969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F81CC-C115-4A2D-B3C2-CC4A7E402FCA}"/>
              </a:ext>
            </a:extLst>
          </p:cNvPr>
          <p:cNvSpPr>
            <a:spLocks noGrp="1"/>
          </p:cNvSpPr>
          <p:nvPr>
            <p:ph type="title"/>
          </p:nvPr>
        </p:nvSpPr>
        <p:spPr/>
        <p:txBody>
          <a:bodyPr/>
          <a:lstStyle/>
          <a:p>
            <a:r>
              <a:rPr lang="en-US" dirty="0"/>
              <a:t>Linear Functions</a:t>
            </a:r>
          </a:p>
        </p:txBody>
      </p:sp>
      <p:sp>
        <p:nvSpPr>
          <p:cNvPr id="3" name="Content Placeholder 2">
            <a:extLst>
              <a:ext uri="{FF2B5EF4-FFF2-40B4-BE49-F238E27FC236}">
                <a16:creationId xmlns:a16="http://schemas.microsoft.com/office/drawing/2014/main" id="{437D5262-0326-4192-9653-F1DB0AA71ACF}"/>
              </a:ext>
            </a:extLst>
          </p:cNvPr>
          <p:cNvSpPr>
            <a:spLocks noGrp="1"/>
          </p:cNvSpPr>
          <p:nvPr>
            <p:ph idx="1"/>
          </p:nvPr>
        </p:nvSpPr>
        <p:spPr/>
        <p:txBody>
          <a:bodyPr/>
          <a:lstStyle/>
          <a:p>
            <a:r>
              <a:rPr lang="en-US" dirty="0"/>
              <a:t>Linear functions relate a set of input values (domain of the independent variable) to a set of output values (range of the dependent variable) using a relationship with a constant rate of change. </a:t>
            </a:r>
          </a:p>
          <a:p>
            <a:r>
              <a:rPr lang="en-US" dirty="0"/>
              <a:t>Within the domain and range of a linear function, each input value generates only one output value so that the input value and its corresponding output value are paired numbers. </a:t>
            </a:r>
          </a:p>
          <a:p>
            <a:endParaRPr lang="en-US" dirty="0"/>
          </a:p>
        </p:txBody>
      </p:sp>
    </p:spTree>
    <p:extLst>
      <p:ext uri="{BB962C8B-B14F-4D97-AF65-F5344CB8AC3E}">
        <p14:creationId xmlns:p14="http://schemas.microsoft.com/office/powerpoint/2010/main" val="3191344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B7ADB-DD3E-4C6D-AB63-828398CD0A47}"/>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1AE6B3AD-9A8C-4787-9626-6FC9DCD5AD07}"/>
              </a:ext>
            </a:extLst>
          </p:cNvPr>
          <p:cNvSpPr>
            <a:spLocks noGrp="1"/>
          </p:cNvSpPr>
          <p:nvPr>
            <p:ph idx="1"/>
          </p:nvPr>
        </p:nvSpPr>
        <p:spPr/>
        <p:txBody>
          <a:bodyPr/>
          <a:lstStyle/>
          <a:p>
            <a:r>
              <a:rPr lang="en-US" b="1" dirty="0"/>
              <a:t>STEP 1 </a:t>
            </a:r>
            <a:r>
              <a:rPr lang="en-US" dirty="0"/>
              <a:t>Write a function representing the total cost for </a:t>
            </a:r>
            <a:r>
              <a:rPr lang="en-US" i="1" dirty="0"/>
              <a:t>x </a:t>
            </a:r>
            <a:r>
              <a:rPr lang="en-US" dirty="0"/>
              <a:t>students. </a:t>
            </a:r>
          </a:p>
          <a:p>
            <a:endParaRPr lang="en-US" dirty="0"/>
          </a:p>
          <a:p>
            <a:pPr algn="ctr"/>
            <a:r>
              <a:rPr lang="en-US" i="1" dirty="0"/>
              <a:t>t</a:t>
            </a:r>
            <a:r>
              <a:rPr lang="en-US" dirty="0"/>
              <a:t>(</a:t>
            </a:r>
            <a:r>
              <a:rPr lang="en-US" i="1" dirty="0"/>
              <a:t>x</a:t>
            </a:r>
            <a:r>
              <a:rPr lang="en-US" dirty="0"/>
              <a:t>) = 6.50</a:t>
            </a:r>
            <a:r>
              <a:rPr lang="en-US" i="1" dirty="0"/>
              <a:t>x </a:t>
            </a:r>
            <a:r>
              <a:rPr lang="en-US" dirty="0"/>
              <a:t>+ 8.50(</a:t>
            </a:r>
            <a:r>
              <a:rPr lang="en-US" i="1" dirty="0"/>
              <a:t>x – 10</a:t>
            </a:r>
            <a:r>
              <a:rPr lang="en-US" dirty="0"/>
              <a:t>) + 25 = 6.50</a:t>
            </a:r>
            <a:r>
              <a:rPr lang="en-US" i="1" dirty="0"/>
              <a:t>x </a:t>
            </a:r>
            <a:r>
              <a:rPr lang="en-US" dirty="0"/>
              <a:t>+ 0.85</a:t>
            </a:r>
            <a:r>
              <a:rPr lang="en-US" i="1" dirty="0"/>
              <a:t>x </a:t>
            </a:r>
            <a:r>
              <a:rPr lang="en-US" dirty="0"/>
              <a:t>+ 25 </a:t>
            </a:r>
          </a:p>
          <a:p>
            <a:pPr algn="ctr"/>
            <a:r>
              <a:rPr lang="en-US" i="1" dirty="0"/>
              <a:t>t</a:t>
            </a:r>
            <a:r>
              <a:rPr lang="en-US" dirty="0"/>
              <a:t>(</a:t>
            </a:r>
            <a:r>
              <a:rPr lang="en-US" i="1" dirty="0"/>
              <a:t>x</a:t>
            </a:r>
            <a:r>
              <a:rPr lang="en-US" dirty="0"/>
              <a:t>) = 7.35x + 25.</a:t>
            </a:r>
          </a:p>
          <a:p>
            <a:endParaRPr lang="en-US" dirty="0"/>
          </a:p>
        </p:txBody>
      </p:sp>
    </p:spTree>
    <p:extLst>
      <p:ext uri="{BB962C8B-B14F-4D97-AF65-F5344CB8AC3E}">
        <p14:creationId xmlns:p14="http://schemas.microsoft.com/office/powerpoint/2010/main" val="2142718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B7ADB-DD3E-4C6D-AB63-828398CD0A47}"/>
              </a:ext>
            </a:extLst>
          </p:cNvPr>
          <p:cNvSpPr>
            <a:spLocks noGrp="1"/>
          </p:cNvSpPr>
          <p:nvPr>
            <p:ph type="title"/>
          </p:nvPr>
        </p:nvSpPr>
        <p:spPr/>
        <p:txBody>
          <a:bodyPr/>
          <a:lstStyle/>
          <a:p>
            <a:r>
              <a:rPr lang="en-US" dirty="0"/>
              <a:t>Examples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AE6B3AD-9A8C-4787-9626-6FC9DCD5AD07}"/>
                  </a:ext>
                </a:extLst>
              </p:cNvPr>
              <p:cNvSpPr>
                <a:spLocks noGrp="1"/>
              </p:cNvSpPr>
              <p:nvPr>
                <p:ph idx="1"/>
              </p:nvPr>
            </p:nvSpPr>
            <p:spPr/>
            <p:txBody>
              <a:bodyPr/>
              <a:lstStyle/>
              <a:p>
                <a:r>
                  <a:rPr lang="en-US" b="1" dirty="0"/>
                  <a:t>STEP 2 </a:t>
                </a:r>
                <a:r>
                  <a:rPr lang="en-US" dirty="0"/>
                  <a:t>Write an equation for the output value of $500. </a:t>
                </a:r>
              </a:p>
              <a:p>
                <a:pPr algn="ctr"/>
                <a:r>
                  <a:rPr lang="en-US" i="1" dirty="0"/>
                  <a:t>y </a:t>
                </a:r>
                <a:r>
                  <a:rPr lang="en-US" dirty="0"/>
                  <a:t>= 7.35</a:t>
                </a:r>
                <a:r>
                  <a:rPr lang="en-US" i="1" dirty="0"/>
                  <a:t>x </a:t>
                </a:r>
                <a:r>
                  <a:rPr lang="en-US" dirty="0"/>
                  <a:t>+ 25 </a:t>
                </a:r>
              </a:p>
              <a:p>
                <a:pPr algn="ctr"/>
                <a:r>
                  <a:rPr lang="en-US" dirty="0"/>
                  <a:t>500 = 7.35</a:t>
                </a:r>
                <a:r>
                  <a:rPr lang="en-US" i="1" dirty="0"/>
                  <a:t>x </a:t>
                </a:r>
                <a:r>
                  <a:rPr lang="en-US" dirty="0"/>
                  <a:t>+ 25 </a:t>
                </a:r>
              </a:p>
              <a:p>
                <a:pPr algn="ctr"/>
                <a:r>
                  <a:rPr lang="en-US" dirty="0"/>
                  <a:t>500 – 25 = 7.35</a:t>
                </a:r>
                <a:r>
                  <a:rPr lang="en-US" i="1" dirty="0"/>
                  <a:t>x </a:t>
                </a:r>
                <a:r>
                  <a:rPr lang="en-US" dirty="0"/>
                  <a:t>+ 25 – 25 </a:t>
                </a:r>
              </a:p>
              <a:p>
                <a:pPr algn="ctr"/>
                <a:r>
                  <a:rPr lang="en-US" dirty="0"/>
                  <a:t>475 = 7.35</a:t>
                </a:r>
                <a:r>
                  <a:rPr lang="en-US" i="1" dirty="0"/>
                  <a:t>x </a:t>
                </a:r>
              </a:p>
              <a:p>
                <a:pPr algn="ctr"/>
                <a14:m>
                  <m:oMath xmlns:m="http://schemas.openxmlformats.org/officeDocument/2006/math">
                    <m:f>
                      <m:fPr>
                        <m:ctrlPr>
                          <a:rPr lang="en-US" i="1" smtClean="0">
                            <a:latin typeface="Cambria Math" panose="02040503050406030204" pitchFamily="18" charset="0"/>
                          </a:rPr>
                        </m:ctrlPr>
                      </m:fPr>
                      <m:num>
                        <m:r>
                          <m:rPr>
                            <m:nor/>
                          </m:rPr>
                          <a:rPr lang="en-US" dirty="0" smtClean="0"/>
                          <m:t>475</m:t>
                        </m:r>
                      </m:num>
                      <m:den>
                        <m:r>
                          <m:rPr>
                            <m:nor/>
                          </m:rPr>
                          <a:rPr lang="en-US" dirty="0" smtClean="0"/>
                          <m:t>7.35</m:t>
                        </m:r>
                      </m:den>
                    </m:f>
                    <m:r>
                      <a:rPr lang="en-US" i="1" dirty="0" smtClean="0">
                        <a:latin typeface="Cambria Math" panose="02040503050406030204" pitchFamily="18" charset="0"/>
                      </a:rPr>
                      <m:t> </m:t>
                    </m:r>
                  </m:oMath>
                </a14:m>
                <a:r>
                  <a:rPr lang="en-US" dirty="0"/>
                  <a:t>= </a:t>
                </a:r>
                <a14:m>
                  <m:oMath xmlns:m="http://schemas.openxmlformats.org/officeDocument/2006/math">
                    <m:f>
                      <m:fPr>
                        <m:ctrlPr>
                          <a:rPr lang="en-US" i="1" smtClean="0">
                            <a:latin typeface="Cambria Math" panose="02040503050406030204" pitchFamily="18" charset="0"/>
                          </a:rPr>
                        </m:ctrlPr>
                      </m:fPr>
                      <m:num>
                        <m:r>
                          <m:rPr>
                            <m:nor/>
                          </m:rPr>
                          <a:rPr lang="en-US" dirty="0" smtClean="0"/>
                          <m:t>7.35</m:t>
                        </m:r>
                        <m:r>
                          <m:rPr>
                            <m:nor/>
                          </m:rPr>
                          <a:rPr lang="en-US" i="1" dirty="0" smtClean="0"/>
                          <m:t>x</m:t>
                        </m:r>
                      </m:num>
                      <m:den>
                        <m:r>
                          <m:rPr>
                            <m:nor/>
                          </m:rPr>
                          <a:rPr lang="en-US" dirty="0" smtClean="0"/>
                          <m:t>7.35</m:t>
                        </m:r>
                      </m:den>
                    </m:f>
                  </m:oMath>
                </a14:m>
                <a:endParaRPr lang="en-US" dirty="0"/>
              </a:p>
              <a:p>
                <a:pPr algn="ctr"/>
                <a:r>
                  <a:rPr lang="en-US" i="1" dirty="0"/>
                  <a:t>x </a:t>
                </a:r>
                <a:r>
                  <a:rPr lang="en-US" dirty="0"/>
                  <a:t>≈ 64.6 </a:t>
                </a:r>
              </a:p>
              <a:p>
                <a:endParaRPr lang="en-US" dirty="0"/>
              </a:p>
            </p:txBody>
          </p:sp>
        </mc:Choice>
        <mc:Fallback xmlns="">
          <p:sp>
            <p:nvSpPr>
              <p:cNvPr id="3" name="Content Placeholder 2">
                <a:extLst>
                  <a:ext uri="{FF2B5EF4-FFF2-40B4-BE49-F238E27FC236}">
                    <a16:creationId xmlns:a16="http://schemas.microsoft.com/office/drawing/2014/main" id="{1AE6B3AD-9A8C-4787-9626-6FC9DCD5AD07}"/>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22465240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B7ADB-DD3E-4C6D-AB63-828398CD0A47}"/>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1AE6B3AD-9A8C-4787-9626-6FC9DCD5AD07}"/>
              </a:ext>
            </a:extLst>
          </p:cNvPr>
          <p:cNvSpPr>
            <a:spLocks noGrp="1"/>
          </p:cNvSpPr>
          <p:nvPr>
            <p:ph idx="1"/>
          </p:nvPr>
        </p:nvSpPr>
        <p:spPr/>
        <p:txBody>
          <a:bodyPr/>
          <a:lstStyle/>
          <a:p>
            <a:r>
              <a:rPr lang="en-US" b="1" dirty="0"/>
              <a:t>STEP 3 </a:t>
            </a:r>
            <a:r>
              <a:rPr lang="en-US" dirty="0"/>
              <a:t>Interpret the results of solving the equation. </a:t>
            </a:r>
          </a:p>
          <a:p>
            <a:r>
              <a:rPr lang="en-US" dirty="0"/>
              <a:t>Since </a:t>
            </a:r>
            <a:r>
              <a:rPr lang="en-US" i="1" dirty="0"/>
              <a:t>x </a:t>
            </a:r>
            <a:r>
              <a:rPr lang="en-US" dirty="0"/>
              <a:t>equals approximately 64.6 students, only 64 students can go on the tour since 65 students would put them over budget. </a:t>
            </a:r>
          </a:p>
          <a:p>
            <a:endParaRPr lang="en-US" dirty="0"/>
          </a:p>
        </p:txBody>
      </p:sp>
    </p:spTree>
    <p:extLst>
      <p:ext uri="{BB962C8B-B14F-4D97-AF65-F5344CB8AC3E}">
        <p14:creationId xmlns:p14="http://schemas.microsoft.com/office/powerpoint/2010/main" val="3489292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F81CC-C115-4A2D-B3C2-CC4A7E402FCA}"/>
              </a:ext>
            </a:extLst>
          </p:cNvPr>
          <p:cNvSpPr>
            <a:spLocks noGrp="1"/>
          </p:cNvSpPr>
          <p:nvPr>
            <p:ph type="title"/>
          </p:nvPr>
        </p:nvSpPr>
        <p:spPr/>
        <p:txBody>
          <a:bodyPr/>
          <a:lstStyle/>
          <a:p>
            <a:r>
              <a:rPr lang="en-US" dirty="0"/>
              <a:t>Linear Functions</a:t>
            </a:r>
          </a:p>
        </p:txBody>
      </p:sp>
      <p:sp>
        <p:nvSpPr>
          <p:cNvPr id="3" name="Content Placeholder 2">
            <a:extLst>
              <a:ext uri="{FF2B5EF4-FFF2-40B4-BE49-F238E27FC236}">
                <a16:creationId xmlns:a16="http://schemas.microsoft.com/office/drawing/2014/main" id="{437D5262-0326-4192-9653-F1DB0AA71ACF}"/>
              </a:ext>
            </a:extLst>
          </p:cNvPr>
          <p:cNvSpPr>
            <a:spLocks noGrp="1"/>
          </p:cNvSpPr>
          <p:nvPr>
            <p:ph idx="1"/>
          </p:nvPr>
        </p:nvSpPr>
        <p:spPr/>
        <p:txBody>
          <a:bodyPr/>
          <a:lstStyle/>
          <a:p>
            <a:r>
              <a:rPr lang="en-US" dirty="0"/>
              <a:t>Linear functions can be solved in one of 3 ways:</a:t>
            </a:r>
          </a:p>
          <a:p>
            <a:endParaRPr lang="en-US" dirty="0"/>
          </a:p>
          <a:p>
            <a:pPr algn="ctr"/>
            <a:r>
              <a:rPr lang="en-US" dirty="0"/>
              <a:t>Graphically</a:t>
            </a:r>
          </a:p>
          <a:p>
            <a:pPr algn="ctr"/>
            <a:r>
              <a:rPr lang="en-US" dirty="0"/>
              <a:t>Tabularly</a:t>
            </a:r>
          </a:p>
          <a:p>
            <a:pPr algn="ctr"/>
            <a:r>
              <a:rPr lang="en-US" dirty="0"/>
              <a:t>Symbolically</a:t>
            </a:r>
          </a:p>
          <a:p>
            <a:endParaRPr lang="en-US" dirty="0"/>
          </a:p>
        </p:txBody>
      </p:sp>
    </p:spTree>
    <p:extLst>
      <p:ext uri="{BB962C8B-B14F-4D97-AF65-F5344CB8AC3E}">
        <p14:creationId xmlns:p14="http://schemas.microsoft.com/office/powerpoint/2010/main" val="986508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F81CC-C115-4A2D-B3C2-CC4A7E402FCA}"/>
              </a:ext>
            </a:extLst>
          </p:cNvPr>
          <p:cNvSpPr>
            <a:spLocks noGrp="1"/>
          </p:cNvSpPr>
          <p:nvPr>
            <p:ph type="title"/>
          </p:nvPr>
        </p:nvSpPr>
        <p:spPr/>
        <p:txBody>
          <a:bodyPr/>
          <a:lstStyle/>
          <a:p>
            <a:r>
              <a:rPr lang="en-US" dirty="0"/>
              <a:t>Linear Functions</a:t>
            </a:r>
          </a:p>
        </p:txBody>
      </p:sp>
      <p:sp>
        <p:nvSpPr>
          <p:cNvPr id="3" name="Content Placeholder 2">
            <a:extLst>
              <a:ext uri="{FF2B5EF4-FFF2-40B4-BE49-F238E27FC236}">
                <a16:creationId xmlns:a16="http://schemas.microsoft.com/office/drawing/2014/main" id="{437D5262-0326-4192-9653-F1DB0AA71ACF}"/>
              </a:ext>
            </a:extLst>
          </p:cNvPr>
          <p:cNvSpPr>
            <a:spLocks noGrp="1"/>
          </p:cNvSpPr>
          <p:nvPr>
            <p:ph idx="1"/>
          </p:nvPr>
        </p:nvSpPr>
        <p:spPr/>
        <p:txBody>
          <a:bodyPr/>
          <a:lstStyle/>
          <a:p>
            <a:r>
              <a:rPr lang="en-US" dirty="0"/>
              <a:t>Graphically:</a:t>
            </a:r>
          </a:p>
          <a:p>
            <a:r>
              <a:rPr lang="en-US" dirty="0"/>
              <a:t>Locate the point on the graph of f(x) that has a y-coordinate equal to the given function value. The x-coordinate of this point is the x-value paired with that function value. This x-value is the solution to the equation. For a linear function, there will only be one point for which this is true. </a:t>
            </a:r>
          </a:p>
          <a:p>
            <a:endParaRPr lang="en-US" dirty="0"/>
          </a:p>
          <a:p>
            <a:endParaRPr lang="en-US" dirty="0"/>
          </a:p>
        </p:txBody>
      </p:sp>
    </p:spTree>
    <p:extLst>
      <p:ext uri="{BB962C8B-B14F-4D97-AF65-F5344CB8AC3E}">
        <p14:creationId xmlns:p14="http://schemas.microsoft.com/office/powerpoint/2010/main" val="2779699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F81CC-C115-4A2D-B3C2-CC4A7E402FCA}"/>
              </a:ext>
            </a:extLst>
          </p:cNvPr>
          <p:cNvSpPr>
            <a:spLocks noGrp="1"/>
          </p:cNvSpPr>
          <p:nvPr>
            <p:ph type="title"/>
          </p:nvPr>
        </p:nvSpPr>
        <p:spPr/>
        <p:txBody>
          <a:bodyPr/>
          <a:lstStyle/>
          <a:p>
            <a:r>
              <a:rPr lang="en-US" dirty="0"/>
              <a:t>Linear Functions</a:t>
            </a:r>
          </a:p>
        </p:txBody>
      </p:sp>
      <p:sp>
        <p:nvSpPr>
          <p:cNvPr id="3" name="Content Placeholder 2">
            <a:extLst>
              <a:ext uri="{FF2B5EF4-FFF2-40B4-BE49-F238E27FC236}">
                <a16:creationId xmlns:a16="http://schemas.microsoft.com/office/drawing/2014/main" id="{437D5262-0326-4192-9653-F1DB0AA71ACF}"/>
              </a:ext>
            </a:extLst>
          </p:cNvPr>
          <p:cNvSpPr>
            <a:spLocks noGrp="1"/>
          </p:cNvSpPr>
          <p:nvPr>
            <p:ph idx="1"/>
          </p:nvPr>
        </p:nvSpPr>
        <p:spPr/>
        <p:txBody>
          <a:bodyPr/>
          <a:lstStyle/>
          <a:p>
            <a:r>
              <a:rPr lang="en-US" dirty="0"/>
              <a:t>Tabularly:</a:t>
            </a:r>
          </a:p>
          <a:p>
            <a:r>
              <a:rPr lang="en-US" dirty="0"/>
              <a:t>Locate the function value in the dependent variable column or row. The value in the independent variable column or row associated with this function value is the solution to the equation. For a linear function, there will only be one point for which this is true. </a:t>
            </a:r>
          </a:p>
          <a:p>
            <a:endParaRPr lang="en-US" dirty="0"/>
          </a:p>
          <a:p>
            <a:endParaRPr lang="en-US" dirty="0"/>
          </a:p>
        </p:txBody>
      </p:sp>
    </p:spTree>
    <p:extLst>
      <p:ext uri="{BB962C8B-B14F-4D97-AF65-F5344CB8AC3E}">
        <p14:creationId xmlns:p14="http://schemas.microsoft.com/office/powerpoint/2010/main" val="4213554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F81CC-C115-4A2D-B3C2-CC4A7E402FCA}"/>
              </a:ext>
            </a:extLst>
          </p:cNvPr>
          <p:cNvSpPr>
            <a:spLocks noGrp="1"/>
          </p:cNvSpPr>
          <p:nvPr>
            <p:ph type="title"/>
          </p:nvPr>
        </p:nvSpPr>
        <p:spPr/>
        <p:txBody>
          <a:bodyPr/>
          <a:lstStyle/>
          <a:p>
            <a:r>
              <a:rPr lang="en-US" dirty="0"/>
              <a:t>Linear Functions</a:t>
            </a:r>
          </a:p>
        </p:txBody>
      </p:sp>
      <p:sp>
        <p:nvSpPr>
          <p:cNvPr id="3" name="Content Placeholder 2">
            <a:extLst>
              <a:ext uri="{FF2B5EF4-FFF2-40B4-BE49-F238E27FC236}">
                <a16:creationId xmlns:a16="http://schemas.microsoft.com/office/drawing/2014/main" id="{437D5262-0326-4192-9653-F1DB0AA71ACF}"/>
              </a:ext>
            </a:extLst>
          </p:cNvPr>
          <p:cNvSpPr>
            <a:spLocks noGrp="1"/>
          </p:cNvSpPr>
          <p:nvPr>
            <p:ph idx="1"/>
          </p:nvPr>
        </p:nvSpPr>
        <p:spPr/>
        <p:txBody>
          <a:bodyPr/>
          <a:lstStyle/>
          <a:p>
            <a:r>
              <a:rPr lang="en-US" dirty="0"/>
              <a:t>Symbolically:</a:t>
            </a:r>
          </a:p>
          <a:p>
            <a:r>
              <a:rPr lang="en-US" dirty="0"/>
              <a:t>Substitute the given function value for the dependent variable in the symbolic representation of f(x). Use inverse operations to solve the equation for the independent variable, x.</a:t>
            </a:r>
          </a:p>
          <a:p>
            <a:endParaRPr lang="en-US" dirty="0"/>
          </a:p>
          <a:p>
            <a:endParaRPr lang="en-US" dirty="0"/>
          </a:p>
          <a:p>
            <a:endParaRPr lang="en-US" dirty="0"/>
          </a:p>
        </p:txBody>
      </p:sp>
    </p:spTree>
    <p:extLst>
      <p:ext uri="{BB962C8B-B14F-4D97-AF65-F5344CB8AC3E}">
        <p14:creationId xmlns:p14="http://schemas.microsoft.com/office/powerpoint/2010/main" val="2629384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B7ADB-DD3E-4C6D-AB63-828398CD0A47}"/>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1AE6B3AD-9A8C-4787-9626-6FC9DCD5AD07}"/>
              </a:ext>
            </a:extLst>
          </p:cNvPr>
          <p:cNvSpPr>
            <a:spLocks noGrp="1"/>
          </p:cNvSpPr>
          <p:nvPr>
            <p:ph idx="1"/>
          </p:nvPr>
        </p:nvSpPr>
        <p:spPr/>
        <p:txBody>
          <a:bodyPr/>
          <a:lstStyle/>
          <a:p>
            <a:r>
              <a:rPr lang="en-US" dirty="0"/>
              <a:t>Isabel is saving money for a used car. So far, she has $700 in her savings account. She plans to deposit $15 each week from her part-time job and her grandparents give her $50 on her birthday each year. The goal is to earn $3,000 by the time she graduates from high school. Will she be able to meet that goal in three years? </a:t>
            </a:r>
          </a:p>
          <a:p>
            <a:endParaRPr lang="en-US" dirty="0"/>
          </a:p>
        </p:txBody>
      </p:sp>
    </p:spTree>
    <p:extLst>
      <p:ext uri="{BB962C8B-B14F-4D97-AF65-F5344CB8AC3E}">
        <p14:creationId xmlns:p14="http://schemas.microsoft.com/office/powerpoint/2010/main" val="4198233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B7ADB-DD3E-4C6D-AB63-828398CD0A47}"/>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1AE6B3AD-9A8C-4787-9626-6FC9DCD5AD07}"/>
              </a:ext>
            </a:extLst>
          </p:cNvPr>
          <p:cNvSpPr>
            <a:spLocks noGrp="1"/>
          </p:cNvSpPr>
          <p:nvPr>
            <p:ph idx="1"/>
          </p:nvPr>
        </p:nvSpPr>
        <p:spPr/>
        <p:txBody>
          <a:bodyPr/>
          <a:lstStyle/>
          <a:p>
            <a:r>
              <a:rPr lang="en-US" b="1" dirty="0"/>
              <a:t>STEP 1 </a:t>
            </a:r>
            <a:r>
              <a:rPr lang="en-US" dirty="0"/>
              <a:t>Write a function that models Isabel’s savings. </a:t>
            </a:r>
          </a:p>
          <a:p>
            <a:endParaRPr lang="en-US" dirty="0"/>
          </a:p>
          <a:p>
            <a:r>
              <a:rPr lang="en-US" dirty="0"/>
              <a:t>If </a:t>
            </a:r>
            <a:r>
              <a:rPr lang="en-US" i="1" dirty="0"/>
              <a:t>x </a:t>
            </a:r>
            <a:r>
              <a:rPr lang="en-US" dirty="0"/>
              <a:t>represents the number of years, then her savings will be the combination of the $700 she already has, her savings of $15 per week times 52 weeks per year, and an additional $50 per year from her grandparents. So </a:t>
            </a:r>
            <a:r>
              <a:rPr lang="en-US" i="1" dirty="0"/>
              <a:t>s</a:t>
            </a:r>
            <a:r>
              <a:rPr lang="en-US" dirty="0"/>
              <a:t>(</a:t>
            </a:r>
            <a:r>
              <a:rPr lang="en-US" i="1" dirty="0"/>
              <a:t>x</a:t>
            </a:r>
            <a:r>
              <a:rPr lang="en-US" dirty="0"/>
              <a:t>) = 700 + 15(52)</a:t>
            </a:r>
            <a:r>
              <a:rPr lang="en-US" i="1" dirty="0"/>
              <a:t>x </a:t>
            </a:r>
            <a:r>
              <a:rPr lang="en-US" dirty="0"/>
              <a:t>+ 50</a:t>
            </a:r>
            <a:r>
              <a:rPr lang="en-US" i="1" dirty="0"/>
              <a:t>x</a:t>
            </a:r>
            <a:r>
              <a:rPr lang="en-US" dirty="0"/>
              <a:t>. </a:t>
            </a:r>
          </a:p>
          <a:p>
            <a:endParaRPr lang="en-US" dirty="0"/>
          </a:p>
        </p:txBody>
      </p:sp>
    </p:spTree>
    <p:extLst>
      <p:ext uri="{BB962C8B-B14F-4D97-AF65-F5344CB8AC3E}">
        <p14:creationId xmlns:p14="http://schemas.microsoft.com/office/powerpoint/2010/main" val="1428987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B7ADB-DD3E-4C6D-AB63-828398CD0A47}"/>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1AE6B3AD-9A8C-4787-9626-6FC9DCD5AD07}"/>
              </a:ext>
            </a:extLst>
          </p:cNvPr>
          <p:cNvSpPr>
            <a:spLocks noGrp="1"/>
          </p:cNvSpPr>
          <p:nvPr>
            <p:ph idx="1"/>
          </p:nvPr>
        </p:nvSpPr>
        <p:spPr/>
        <p:txBody>
          <a:bodyPr/>
          <a:lstStyle/>
          <a:p>
            <a:r>
              <a:rPr lang="en-US" b="1" dirty="0"/>
              <a:t>STEP 2 </a:t>
            </a:r>
            <a:r>
              <a:rPr lang="en-US" dirty="0"/>
              <a:t>Simplify the function </a:t>
            </a:r>
            <a:r>
              <a:rPr lang="en-US" i="1" dirty="0"/>
              <a:t>s</a:t>
            </a:r>
            <a:r>
              <a:rPr lang="en-US" dirty="0"/>
              <a:t>(</a:t>
            </a:r>
            <a:r>
              <a:rPr lang="en-US" i="1" dirty="0"/>
              <a:t>x</a:t>
            </a:r>
            <a:r>
              <a:rPr lang="en-US" dirty="0"/>
              <a:t>) = 700 + 15(52)</a:t>
            </a:r>
            <a:r>
              <a:rPr lang="en-US" i="1" dirty="0"/>
              <a:t>x </a:t>
            </a:r>
            <a:r>
              <a:rPr lang="en-US" dirty="0"/>
              <a:t>+ 50</a:t>
            </a:r>
            <a:r>
              <a:rPr lang="en-US" i="1" dirty="0"/>
              <a:t>x</a:t>
            </a:r>
            <a:r>
              <a:rPr lang="en-US" dirty="0"/>
              <a:t>. </a:t>
            </a:r>
          </a:p>
          <a:p>
            <a:endParaRPr lang="en-US" dirty="0"/>
          </a:p>
          <a:p>
            <a:pPr algn="ctr"/>
            <a:r>
              <a:rPr lang="en-US" i="1" dirty="0"/>
              <a:t>s</a:t>
            </a:r>
            <a:r>
              <a:rPr lang="en-US" dirty="0"/>
              <a:t>(</a:t>
            </a:r>
            <a:r>
              <a:rPr lang="en-US" i="1" dirty="0"/>
              <a:t>x</a:t>
            </a:r>
            <a:r>
              <a:rPr lang="en-US" dirty="0"/>
              <a:t>) = 700 + 15(52)</a:t>
            </a:r>
            <a:r>
              <a:rPr lang="en-US" i="1" dirty="0"/>
              <a:t>x </a:t>
            </a:r>
            <a:r>
              <a:rPr lang="en-US" dirty="0"/>
              <a:t>+ 50</a:t>
            </a:r>
            <a:r>
              <a:rPr lang="en-US" i="1" dirty="0"/>
              <a:t>x </a:t>
            </a:r>
          </a:p>
          <a:p>
            <a:pPr algn="ctr"/>
            <a:r>
              <a:rPr lang="en-US" i="1" dirty="0"/>
              <a:t>s</a:t>
            </a:r>
            <a:r>
              <a:rPr lang="en-US" dirty="0"/>
              <a:t>(</a:t>
            </a:r>
            <a:r>
              <a:rPr lang="en-US" i="1" dirty="0"/>
              <a:t>x</a:t>
            </a:r>
            <a:r>
              <a:rPr lang="en-US" dirty="0"/>
              <a:t>) = 700 + 780</a:t>
            </a:r>
            <a:r>
              <a:rPr lang="en-US" i="1" dirty="0"/>
              <a:t>x </a:t>
            </a:r>
            <a:r>
              <a:rPr lang="en-US" dirty="0"/>
              <a:t>+ 50</a:t>
            </a:r>
            <a:r>
              <a:rPr lang="en-US" i="1" dirty="0"/>
              <a:t>x </a:t>
            </a:r>
          </a:p>
          <a:p>
            <a:pPr algn="ctr"/>
            <a:r>
              <a:rPr lang="en-US" i="1" dirty="0"/>
              <a:t>s</a:t>
            </a:r>
            <a:r>
              <a:rPr lang="en-US" dirty="0"/>
              <a:t>(</a:t>
            </a:r>
            <a:r>
              <a:rPr lang="en-US" i="1" dirty="0"/>
              <a:t>x</a:t>
            </a:r>
            <a:r>
              <a:rPr lang="en-US" dirty="0"/>
              <a:t>) = 700 + 830</a:t>
            </a:r>
            <a:r>
              <a:rPr lang="en-US" i="1" dirty="0"/>
              <a:t>x </a:t>
            </a:r>
          </a:p>
          <a:p>
            <a:pPr algn="ctr"/>
            <a:r>
              <a:rPr lang="en-US" i="1" dirty="0"/>
              <a:t>s</a:t>
            </a:r>
            <a:r>
              <a:rPr lang="en-US" dirty="0"/>
              <a:t>(</a:t>
            </a:r>
            <a:r>
              <a:rPr lang="en-US" i="1" dirty="0"/>
              <a:t>x</a:t>
            </a:r>
            <a:r>
              <a:rPr lang="en-US" dirty="0"/>
              <a:t>) = 830</a:t>
            </a:r>
            <a:r>
              <a:rPr lang="en-US" i="1" dirty="0"/>
              <a:t>x </a:t>
            </a:r>
            <a:r>
              <a:rPr lang="en-US" dirty="0"/>
              <a:t>+ 700 </a:t>
            </a:r>
          </a:p>
          <a:p>
            <a:pPr algn="ctr"/>
            <a:endParaRPr lang="en-US" dirty="0"/>
          </a:p>
          <a:p>
            <a:r>
              <a:rPr lang="en-US" dirty="0"/>
              <a:t>Note: You don’t have to simplify the function, the calculator will do it for you! Just make sure that you have the correct function!</a:t>
            </a:r>
          </a:p>
          <a:p>
            <a:endParaRPr lang="en-US" dirty="0"/>
          </a:p>
        </p:txBody>
      </p:sp>
    </p:spTree>
    <p:extLst>
      <p:ext uri="{BB962C8B-B14F-4D97-AF65-F5344CB8AC3E}">
        <p14:creationId xmlns:p14="http://schemas.microsoft.com/office/powerpoint/2010/main" val="17779702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1362</Words>
  <Application>Microsoft Office PowerPoint</Application>
  <PresentationFormat>Widescreen</PresentationFormat>
  <Paragraphs>85</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Book Antiqua</vt:lpstr>
      <vt:lpstr>Cambria Math</vt:lpstr>
      <vt:lpstr>Century Gothic</vt:lpstr>
      <vt:lpstr>Apothecary</vt:lpstr>
      <vt:lpstr>   Solving Equations Related to Linear Functions </vt:lpstr>
      <vt:lpstr>Linear Functions</vt:lpstr>
      <vt:lpstr>Linear Functions</vt:lpstr>
      <vt:lpstr>Linear Functions</vt:lpstr>
      <vt:lpstr>Linear Functions</vt:lpstr>
      <vt:lpstr>Linear Functions</vt:lpstr>
      <vt:lpstr>Examples</vt:lpstr>
      <vt:lpstr>Examples</vt:lpstr>
      <vt:lpstr>Examples</vt:lpstr>
      <vt:lpstr>Examples</vt:lpstr>
      <vt:lpstr>Examples</vt:lpstr>
      <vt:lpstr>Examples</vt:lpstr>
      <vt:lpstr>Examples</vt:lpstr>
      <vt:lpstr>Examples</vt:lpstr>
      <vt:lpstr>Examples</vt:lpstr>
      <vt:lpstr>Examples</vt:lpstr>
      <vt:lpstr>Examples</vt:lpstr>
      <vt:lpstr>Examples (Calculator)</vt:lpstr>
      <vt:lpstr>Examples</vt:lpstr>
      <vt:lpstr>Examples</vt:lpstr>
      <vt:lpstr>Examples</vt:lpstr>
      <vt:lpstr>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Solving Equations Related to Linear Functions </dc:title>
  <dc:creator>CALVIN BOYKIN</dc:creator>
  <cp:lastModifiedBy>CALVIN BOYKIN</cp:lastModifiedBy>
  <cp:revision>8</cp:revision>
  <dcterms:created xsi:type="dcterms:W3CDTF">2020-04-09T00:24:50Z</dcterms:created>
  <dcterms:modified xsi:type="dcterms:W3CDTF">2020-04-09T01:22:40Z</dcterms:modified>
</cp:coreProperties>
</file>