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8" autoAdjust="0"/>
    <p:restoredTop sz="94660"/>
  </p:normalViewPr>
  <p:slideViewPr>
    <p:cSldViewPr snapToGrid="0">
      <p:cViewPr varScale="1">
        <p:scale>
          <a:sx n="42" d="100"/>
          <a:sy n="42" d="100"/>
        </p:scale>
        <p:origin x="54" y="8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E39AF7-EB9D-474F-A9FB-005B72958658}"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7353E-A0A9-463A-BE28-04189634BF30}" type="slidenum">
              <a:rPr lang="en-US" smtClean="0"/>
              <a:t>‹#›</a:t>
            </a:fld>
            <a:endParaRPr lang="en-US"/>
          </a:p>
        </p:txBody>
      </p:sp>
    </p:spTree>
    <p:extLst>
      <p:ext uri="{BB962C8B-B14F-4D97-AF65-F5344CB8AC3E}">
        <p14:creationId xmlns:p14="http://schemas.microsoft.com/office/powerpoint/2010/main" val="108100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E39AF7-EB9D-474F-A9FB-005B72958658}"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7353E-A0A9-463A-BE28-04189634BF30}" type="slidenum">
              <a:rPr lang="en-US" smtClean="0"/>
              <a:t>‹#›</a:t>
            </a:fld>
            <a:endParaRPr lang="en-US"/>
          </a:p>
        </p:txBody>
      </p:sp>
    </p:spTree>
    <p:extLst>
      <p:ext uri="{BB962C8B-B14F-4D97-AF65-F5344CB8AC3E}">
        <p14:creationId xmlns:p14="http://schemas.microsoft.com/office/powerpoint/2010/main" val="457374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E39AF7-EB9D-474F-A9FB-005B72958658}"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7353E-A0A9-463A-BE28-04189634BF30}" type="slidenum">
              <a:rPr lang="en-US" smtClean="0"/>
              <a:t>‹#›</a:t>
            </a:fld>
            <a:endParaRPr lang="en-US"/>
          </a:p>
        </p:txBody>
      </p:sp>
    </p:spTree>
    <p:extLst>
      <p:ext uri="{BB962C8B-B14F-4D97-AF65-F5344CB8AC3E}">
        <p14:creationId xmlns:p14="http://schemas.microsoft.com/office/powerpoint/2010/main" val="3862078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E39AF7-EB9D-474F-A9FB-005B72958658}"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7353E-A0A9-463A-BE28-04189634BF30}" type="slidenum">
              <a:rPr lang="en-US" smtClean="0"/>
              <a:t>‹#›</a:t>
            </a:fld>
            <a:endParaRPr lang="en-US"/>
          </a:p>
        </p:txBody>
      </p:sp>
    </p:spTree>
    <p:extLst>
      <p:ext uri="{BB962C8B-B14F-4D97-AF65-F5344CB8AC3E}">
        <p14:creationId xmlns:p14="http://schemas.microsoft.com/office/powerpoint/2010/main" val="1880364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E39AF7-EB9D-474F-A9FB-005B72958658}"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47353E-A0A9-463A-BE28-04189634BF30}" type="slidenum">
              <a:rPr lang="en-US" smtClean="0"/>
              <a:t>‹#›</a:t>
            </a:fld>
            <a:endParaRPr lang="en-US"/>
          </a:p>
        </p:txBody>
      </p:sp>
    </p:spTree>
    <p:extLst>
      <p:ext uri="{BB962C8B-B14F-4D97-AF65-F5344CB8AC3E}">
        <p14:creationId xmlns:p14="http://schemas.microsoft.com/office/powerpoint/2010/main" val="2893522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E39AF7-EB9D-474F-A9FB-005B72958658}"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47353E-A0A9-463A-BE28-04189634BF30}" type="slidenum">
              <a:rPr lang="en-US" smtClean="0"/>
              <a:t>‹#›</a:t>
            </a:fld>
            <a:endParaRPr lang="en-US"/>
          </a:p>
        </p:txBody>
      </p:sp>
    </p:spTree>
    <p:extLst>
      <p:ext uri="{BB962C8B-B14F-4D97-AF65-F5344CB8AC3E}">
        <p14:creationId xmlns:p14="http://schemas.microsoft.com/office/powerpoint/2010/main" val="1792232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E39AF7-EB9D-474F-A9FB-005B72958658}" type="datetimeFigureOut">
              <a:rPr lang="en-US" smtClean="0"/>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47353E-A0A9-463A-BE28-04189634BF30}" type="slidenum">
              <a:rPr lang="en-US" smtClean="0"/>
              <a:t>‹#›</a:t>
            </a:fld>
            <a:endParaRPr lang="en-US"/>
          </a:p>
        </p:txBody>
      </p:sp>
    </p:spTree>
    <p:extLst>
      <p:ext uri="{BB962C8B-B14F-4D97-AF65-F5344CB8AC3E}">
        <p14:creationId xmlns:p14="http://schemas.microsoft.com/office/powerpoint/2010/main" val="3601058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E39AF7-EB9D-474F-A9FB-005B72958658}" type="datetimeFigureOut">
              <a:rPr lang="en-US" smtClean="0"/>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47353E-A0A9-463A-BE28-04189634BF30}" type="slidenum">
              <a:rPr lang="en-US" smtClean="0"/>
              <a:t>‹#›</a:t>
            </a:fld>
            <a:endParaRPr lang="en-US"/>
          </a:p>
        </p:txBody>
      </p:sp>
    </p:spTree>
    <p:extLst>
      <p:ext uri="{BB962C8B-B14F-4D97-AF65-F5344CB8AC3E}">
        <p14:creationId xmlns:p14="http://schemas.microsoft.com/office/powerpoint/2010/main" val="1986441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39AF7-EB9D-474F-A9FB-005B72958658}" type="datetimeFigureOut">
              <a:rPr lang="en-US" smtClean="0"/>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47353E-A0A9-463A-BE28-04189634BF30}" type="slidenum">
              <a:rPr lang="en-US" smtClean="0"/>
              <a:t>‹#›</a:t>
            </a:fld>
            <a:endParaRPr lang="en-US"/>
          </a:p>
        </p:txBody>
      </p:sp>
    </p:spTree>
    <p:extLst>
      <p:ext uri="{BB962C8B-B14F-4D97-AF65-F5344CB8AC3E}">
        <p14:creationId xmlns:p14="http://schemas.microsoft.com/office/powerpoint/2010/main" val="1707761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39AF7-EB9D-474F-A9FB-005B72958658}"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47353E-A0A9-463A-BE28-04189634BF30}" type="slidenum">
              <a:rPr lang="en-US" smtClean="0"/>
              <a:t>‹#›</a:t>
            </a:fld>
            <a:endParaRPr lang="en-US"/>
          </a:p>
        </p:txBody>
      </p:sp>
    </p:spTree>
    <p:extLst>
      <p:ext uri="{BB962C8B-B14F-4D97-AF65-F5344CB8AC3E}">
        <p14:creationId xmlns:p14="http://schemas.microsoft.com/office/powerpoint/2010/main" val="4023031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39AF7-EB9D-474F-A9FB-005B72958658}"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47353E-A0A9-463A-BE28-04189634BF30}" type="slidenum">
              <a:rPr lang="en-US" smtClean="0"/>
              <a:t>‹#›</a:t>
            </a:fld>
            <a:endParaRPr lang="en-US"/>
          </a:p>
        </p:txBody>
      </p:sp>
    </p:spTree>
    <p:extLst>
      <p:ext uri="{BB962C8B-B14F-4D97-AF65-F5344CB8AC3E}">
        <p14:creationId xmlns:p14="http://schemas.microsoft.com/office/powerpoint/2010/main" val="2057240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39AF7-EB9D-474F-A9FB-005B72958658}" type="datetimeFigureOut">
              <a:rPr lang="en-US" smtClean="0"/>
              <a:t>4/6/2020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47353E-A0A9-463A-BE28-04189634BF30}" type="slidenum">
              <a:rPr lang="en-US" smtClean="0"/>
              <a:t>‹#›</a:t>
            </a:fld>
            <a:endParaRPr lang="en-US"/>
          </a:p>
        </p:txBody>
      </p:sp>
    </p:spTree>
    <p:extLst>
      <p:ext uri="{BB962C8B-B14F-4D97-AF65-F5344CB8AC3E}">
        <p14:creationId xmlns:p14="http://schemas.microsoft.com/office/powerpoint/2010/main" val="414785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
            </a:r>
            <a:br>
              <a:rPr lang="en-US" dirty="0"/>
            </a:br>
            <a:r>
              <a:rPr lang="en-US" dirty="0"/>
              <a:t/>
            </a:r>
            <a:br>
              <a:rPr lang="en-US" dirty="0"/>
            </a:br>
            <a:r>
              <a:rPr lang="en-US" dirty="0"/>
              <a:t> Solving Systems of Three </a:t>
            </a:r>
            <a:br>
              <a:rPr lang="en-US" dirty="0"/>
            </a:br>
            <a:r>
              <a:rPr lang="en-US" dirty="0" smtClean="0"/>
              <a:t> </a:t>
            </a:r>
            <a:r>
              <a:rPr lang="en-US" dirty="0"/>
              <a:t>Linear Equations </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05478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br>
              <a:rPr lang="en-US" dirty="0" smtClean="0"/>
            </a:b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algn="ctr"/>
                <a14:m>
                  <m:oMath xmlns:m="http://schemas.openxmlformats.org/officeDocument/2006/math">
                    <m:d>
                      <m:dPr>
                        <m:begChr m:val="{"/>
                        <m:endChr m:val=""/>
                        <m:ctrlPr>
                          <a:rPr lang="en-US" i="1" smtClean="0">
                            <a:latin typeface="Cambria Math" panose="02040503050406030204" pitchFamily="18" charset="0"/>
                          </a:rPr>
                        </m:ctrlPr>
                      </m:dPr>
                      <m:e>
                        <m:eqArr>
                          <m:eqArrPr>
                            <m:ctrlPr>
                              <a:rPr lang="en-US" i="1">
                                <a:latin typeface="Cambria Math" panose="02040503050406030204" pitchFamily="18" charset="0"/>
                              </a:rPr>
                            </m:ctrlPr>
                          </m:eqArrPr>
                          <m:e>
                            <m:r>
                              <m:rPr>
                                <m:nor/>
                              </m:rPr>
                              <a:rPr lang="en-US"/>
                              <m:t> </m:t>
                            </m:r>
                            <m:r>
                              <m:rPr>
                                <m:nor/>
                              </m:rPr>
                              <a:rPr lang="es-ES" i="1"/>
                              <m:t>x</m:t>
                            </m:r>
                            <m:r>
                              <m:rPr>
                                <m:nor/>
                              </m:rPr>
                              <a:rPr lang="es-ES" i="1"/>
                              <m:t> + </m:t>
                            </m:r>
                            <m:r>
                              <m:rPr>
                                <m:nor/>
                              </m:rPr>
                              <a:rPr lang="es-ES" i="1"/>
                              <m:t>y</m:t>
                            </m:r>
                            <m:r>
                              <m:rPr>
                                <m:nor/>
                              </m:rPr>
                              <a:rPr lang="es-ES" i="1"/>
                              <m:t> </m:t>
                            </m:r>
                            <m:r>
                              <m:rPr>
                                <m:nor/>
                              </m:rPr>
                              <a:rPr lang="es-ES"/>
                              <m:t>+ </m:t>
                            </m:r>
                            <m:r>
                              <m:rPr>
                                <m:nor/>
                              </m:rPr>
                              <a:rPr lang="es-ES" i="1"/>
                              <m:t>z</m:t>
                            </m:r>
                            <m:r>
                              <m:rPr>
                                <m:nor/>
                              </m:rPr>
                              <a:rPr lang="es-ES" i="1"/>
                              <m:t> </m:t>
                            </m:r>
                            <m:r>
                              <m:rPr>
                                <m:nor/>
                              </m:rPr>
                              <a:rPr lang="es-ES"/>
                              <m:t>= 36 </m:t>
                            </m:r>
                          </m:e>
                          <m:e>
                            <m:r>
                              <m:rPr>
                                <m:nor/>
                              </m:rPr>
                              <a:rPr lang="es-ES" i="1"/>
                              <m:t>x</m:t>
                            </m:r>
                            <m:r>
                              <m:rPr>
                                <m:nor/>
                              </m:rPr>
                              <a:rPr lang="es-ES" i="1"/>
                              <m:t> </m:t>
                            </m:r>
                            <m:r>
                              <m:rPr>
                                <m:nor/>
                              </m:rPr>
                              <a:rPr lang="es-ES"/>
                              <m:t>=</m:t>
                            </m:r>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m:rPr>
                                <m:nor/>
                              </m:rPr>
                              <a:rPr lang="es-ES" i="1"/>
                              <m:t>y</m:t>
                            </m:r>
                            <m:r>
                              <m:rPr>
                                <m:nor/>
                              </m:rPr>
                              <a:rPr lang="es-ES" i="1"/>
                              <m:t> </m:t>
                            </m:r>
                          </m:e>
                          <m:e>
                            <m:r>
                              <m:rPr>
                                <m:nor/>
                              </m:rPr>
                              <a:rPr lang="es-ES" i="1"/>
                              <m:t>z</m:t>
                            </m:r>
                            <m:r>
                              <m:rPr>
                                <m:nor/>
                              </m:rPr>
                              <a:rPr lang="es-ES" i="1"/>
                              <m:t> </m:t>
                            </m:r>
                            <m:r>
                              <m:rPr>
                                <m:nor/>
                              </m:rPr>
                              <a:rPr lang="es-ES"/>
                              <m:t>= </m:t>
                            </m:r>
                            <m:r>
                              <m:rPr>
                                <m:nor/>
                              </m:rPr>
                              <a:rPr lang="es-ES" i="1"/>
                              <m:t>y</m:t>
                            </m:r>
                            <m:r>
                              <m:rPr>
                                <m:nor/>
                              </m:rPr>
                              <a:rPr lang="es-ES" i="1"/>
                              <m:t> </m:t>
                            </m:r>
                            <m:r>
                              <m:rPr>
                                <m:nor/>
                              </m:rPr>
                              <a:rPr lang="es-ES"/>
                              <m:t>– 1  </m:t>
                            </m:r>
                          </m:e>
                        </m:eqArr>
                        <m:r>
                          <a:rPr lang="en-US" b="0" i="1" smtClean="0">
                            <a:latin typeface="Cambria Math" panose="02040503050406030204" pitchFamily="18" charset="0"/>
                          </a:rPr>
                          <m:t> </m:t>
                        </m:r>
                      </m:e>
                    </m:d>
                  </m:oMath>
                </a14:m>
                <a:r>
                  <a:rPr lang="en-US" dirty="0" smtClean="0">
                    <a:sym typeface="Wingdings" panose="05000000000000000000" pitchFamily="2" charset="2"/>
                  </a:rPr>
                  <a:t>      </a:t>
                </a:r>
                <a14:m>
                  <m:oMath xmlns:m="http://schemas.openxmlformats.org/officeDocument/2006/math">
                    <m:d>
                      <m:dPr>
                        <m:begChr m:val="{"/>
                        <m:endChr m:val=""/>
                        <m:ctrlPr>
                          <a:rPr lang="en-US" i="1" smtClean="0">
                            <a:latin typeface="Cambria Math" panose="02040503050406030204" pitchFamily="18" charset="0"/>
                          </a:rPr>
                        </m:ctrlPr>
                      </m:dPr>
                      <m:e>
                        <m:eqArr>
                          <m:eqArrPr>
                            <m:ctrlPr>
                              <a:rPr lang="en-US" i="1">
                                <a:latin typeface="Cambria Math" panose="02040503050406030204" pitchFamily="18" charset="0"/>
                              </a:rPr>
                            </m:ctrlPr>
                          </m:eqArrPr>
                          <m:e>
                            <m:r>
                              <m:rPr>
                                <m:nor/>
                              </m:rPr>
                              <a:rPr lang="en-US"/>
                              <m:t> </m:t>
                            </m:r>
                            <m:r>
                              <m:rPr>
                                <m:nor/>
                              </m:rPr>
                              <a:rPr lang="es-ES" i="1"/>
                              <m:t>x</m:t>
                            </m:r>
                            <m:r>
                              <m:rPr>
                                <m:nor/>
                              </m:rPr>
                              <a:rPr lang="es-ES" i="1"/>
                              <m:t> + </m:t>
                            </m:r>
                            <m:r>
                              <m:rPr>
                                <m:nor/>
                              </m:rPr>
                              <a:rPr lang="es-ES" i="1"/>
                              <m:t>y</m:t>
                            </m:r>
                            <m:r>
                              <m:rPr>
                                <m:nor/>
                              </m:rPr>
                              <a:rPr lang="es-ES" i="1"/>
                              <m:t> </m:t>
                            </m:r>
                            <m:r>
                              <m:rPr>
                                <m:nor/>
                              </m:rPr>
                              <a:rPr lang="es-ES"/>
                              <m:t>+ </m:t>
                            </m:r>
                            <m:r>
                              <m:rPr>
                                <m:nor/>
                              </m:rPr>
                              <a:rPr lang="es-ES" i="1"/>
                              <m:t>z</m:t>
                            </m:r>
                            <m:r>
                              <m:rPr>
                                <m:nor/>
                              </m:rPr>
                              <a:rPr lang="es-ES" i="1"/>
                              <m:t> </m:t>
                            </m:r>
                            <m:r>
                              <m:rPr>
                                <m:nor/>
                              </m:rPr>
                              <a:rPr lang="es-ES"/>
                              <m:t>= 36 </m:t>
                            </m:r>
                          </m:e>
                          <m:e>
                            <m:r>
                              <m:rPr>
                                <m:nor/>
                              </m:rPr>
                              <a:rPr lang="en-US"/>
                              <m:t> </m:t>
                            </m:r>
                            <m:r>
                              <m:rPr>
                                <m:nor/>
                              </m:rPr>
                              <a:rPr lang="en-US" i="1"/>
                              <m:t>x</m:t>
                            </m:r>
                            <m:r>
                              <m:rPr>
                                <m:nor/>
                              </m:rPr>
                              <a:rPr lang="en-US" i="1"/>
                              <m:t> </m:t>
                            </m:r>
                            <m:r>
                              <m:rPr>
                                <m:nor/>
                              </m:rPr>
                              <a:rPr lang="en-US"/>
                              <m:t>–</m:t>
                            </m:r>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m:rPr>
                                <m:nor/>
                              </m:rPr>
                              <a:rPr lang="en-US" i="1"/>
                              <m:t>y</m:t>
                            </m:r>
                            <m:r>
                              <m:rPr>
                                <m:nor/>
                              </m:rPr>
                              <a:rPr lang="en-US" i="1"/>
                              <m:t> </m:t>
                            </m:r>
                            <m:r>
                              <m:rPr>
                                <m:nor/>
                              </m:rPr>
                              <a:rPr lang="en-US"/>
                              <m:t>+ 0</m:t>
                            </m:r>
                            <m:r>
                              <m:rPr>
                                <m:nor/>
                              </m:rPr>
                              <a:rPr lang="en-US" i="1"/>
                              <m:t>z</m:t>
                            </m:r>
                            <m:r>
                              <m:rPr>
                                <m:nor/>
                              </m:rPr>
                              <a:rPr lang="en-US" i="1"/>
                              <m:t> </m:t>
                            </m:r>
                            <m:r>
                              <m:rPr>
                                <m:nor/>
                              </m:rPr>
                              <a:rPr lang="en-US"/>
                              <m:t>= 0  </m:t>
                            </m:r>
                          </m:e>
                          <m:e>
                            <m:r>
                              <m:rPr>
                                <m:nor/>
                              </m:rPr>
                              <a:rPr lang="en-US"/>
                              <m:t> 0</m:t>
                            </m:r>
                            <m:r>
                              <m:rPr>
                                <m:nor/>
                              </m:rPr>
                              <a:rPr lang="en-US" i="1"/>
                              <m:t>x</m:t>
                            </m:r>
                            <m:r>
                              <m:rPr>
                                <m:nor/>
                              </m:rPr>
                              <a:rPr lang="en-US" i="1"/>
                              <m:t> </m:t>
                            </m:r>
                            <m:r>
                              <m:rPr>
                                <m:nor/>
                              </m:rPr>
                              <a:rPr lang="en-US"/>
                              <m:t>– </m:t>
                            </m:r>
                            <m:r>
                              <m:rPr>
                                <m:nor/>
                              </m:rPr>
                              <a:rPr lang="en-US" i="1"/>
                              <m:t>y</m:t>
                            </m:r>
                            <m:r>
                              <m:rPr>
                                <m:nor/>
                              </m:rPr>
                              <a:rPr lang="en-US" i="1"/>
                              <m:t> </m:t>
                            </m:r>
                            <m:r>
                              <m:rPr>
                                <m:nor/>
                              </m:rPr>
                              <a:rPr lang="en-US"/>
                              <m:t>+ </m:t>
                            </m:r>
                            <m:r>
                              <m:rPr>
                                <m:nor/>
                              </m:rPr>
                              <a:rPr lang="en-US" i="1"/>
                              <m:t>z</m:t>
                            </m:r>
                            <m:r>
                              <m:rPr>
                                <m:nor/>
                              </m:rPr>
                              <a:rPr lang="en-US" i="1"/>
                              <m:t> </m:t>
                            </m:r>
                            <m:r>
                              <m:rPr>
                                <m:nor/>
                              </m:rPr>
                              <a:rPr lang="en-US"/>
                              <m:t>= -1  </m:t>
                            </m:r>
                          </m:e>
                        </m:eqArr>
                      </m:e>
                    </m:d>
                  </m:oMath>
                </a14:m>
                <a:endParaRPr lang="en-US" dirty="0" smtClean="0"/>
              </a:p>
              <a:p>
                <a:r>
                  <a:rPr lang="en-US" dirty="0" smtClean="0"/>
                  <a:t>Although </a:t>
                </a:r>
                <a:r>
                  <a:rPr lang="en-US" dirty="0"/>
                  <a:t>some of the variables appear to have no coefficients, </a:t>
                </a:r>
                <a:r>
                  <a:rPr lang="en-US" dirty="0" smtClean="0"/>
                  <a:t>remember </a:t>
                </a:r>
                <a:r>
                  <a:rPr lang="en-US" dirty="0"/>
                  <a:t>that a coefficient of one is implied. A matrix equation that represents the system above is </a:t>
                </a:r>
                <a:endParaRPr lang="en-US" dirty="0" smtClean="0"/>
              </a:p>
              <a:p>
                <a:pPr algn="ctr"/>
                <a14:m>
                  <m:oMath xmlns:m="http://schemas.openxmlformats.org/officeDocument/2006/math">
                    <m:d>
                      <m:dPr>
                        <m:begChr m:val="["/>
                        <m:endChr m:val="]"/>
                        <m:ctrlPr>
                          <a:rPr lang="en-US" i="1" smtClean="0">
                            <a:latin typeface="Cambria Math" panose="02040503050406030204" pitchFamily="18" charset="0"/>
                          </a:rPr>
                        </m:ctrlPr>
                      </m:dPr>
                      <m:e>
                        <m:m>
                          <m:mPr>
                            <m:mcs>
                              <m:mc>
                                <m:mcPr>
                                  <m:count m:val="3"/>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1</m:t>
                              </m:r>
                            </m:e>
                            <m:e>
                              <m:r>
                                <a:rPr lang="en-US" b="0" i="1" smtClean="0">
                                  <a:latin typeface="Cambria Math" panose="02040503050406030204" pitchFamily="18" charset="0"/>
                                </a:rPr>
                                <m:t>1</m:t>
                              </m:r>
                            </m:e>
                            <m:e>
                              <m:r>
                                <a:rPr lang="en-US" b="0" i="1" smtClean="0">
                                  <a:latin typeface="Cambria Math" panose="02040503050406030204" pitchFamily="18" charset="0"/>
                                </a:rPr>
                                <m:t>1</m:t>
                              </m:r>
                            </m:e>
                          </m:mr>
                          <m:mr>
                            <m:e>
                              <m:r>
                                <a:rPr lang="en-US" b="0" i="1" smtClean="0">
                                  <a:latin typeface="Cambria Math" panose="02040503050406030204" pitchFamily="18" charset="0"/>
                                </a:rPr>
                                <m:t>1</m:t>
                              </m:r>
                            </m:e>
                            <m:e>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e>
                            <m:e>
                              <m:r>
                                <a:rPr lang="en-US" b="0" i="1" smtClean="0">
                                  <a:latin typeface="Cambria Math" panose="02040503050406030204" pitchFamily="18" charset="0"/>
                                </a:rPr>
                                <m:t>0</m:t>
                              </m:r>
                            </m:e>
                          </m:mr>
                          <m:mr>
                            <m:e>
                              <m:r>
                                <a:rPr lang="en-US" b="0" i="1" smtClean="0">
                                  <a:latin typeface="Cambria Math" panose="02040503050406030204" pitchFamily="18" charset="0"/>
                                </a:rPr>
                                <m:t>0</m:t>
                              </m:r>
                            </m:e>
                            <m:e>
                              <m:r>
                                <a:rPr lang="en-US" b="0" i="1" smtClean="0">
                                  <a:latin typeface="Cambria Math" panose="02040503050406030204" pitchFamily="18" charset="0"/>
                                </a:rPr>
                                <m:t>−</m:t>
                              </m:r>
                              <m:r>
                                <a:rPr lang="en-US" b="0" i="1" smtClean="0">
                                  <a:latin typeface="Cambria Math" panose="02040503050406030204" pitchFamily="18" charset="0"/>
                                </a:rPr>
                                <m:t>1</m:t>
                              </m:r>
                            </m:e>
                            <m:e>
                              <m:r>
                                <a:rPr lang="en-US" b="0" i="1" smtClean="0">
                                  <a:latin typeface="Cambria Math" panose="02040503050406030204" pitchFamily="18" charset="0"/>
                                </a:rPr>
                                <m:t>1</m:t>
                              </m:r>
                            </m:e>
                          </m:mr>
                        </m:m>
                        <m:r>
                          <a:rPr lang="en-US" b="0" i="1" smtClean="0">
                            <a:latin typeface="Cambria Math" panose="02040503050406030204" pitchFamily="18" charset="0"/>
                          </a:rPr>
                          <m:t>    </m:t>
                        </m:r>
                        <m:m>
                          <m:mPr>
                            <m:mcs>
                              <m:mc>
                                <m:mcPr>
                                  <m:count m:val="1"/>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36</m:t>
                              </m:r>
                            </m:e>
                          </m:mr>
                          <m:mr>
                            <m:e>
                              <m:r>
                                <a:rPr lang="en-US" b="0" i="1" smtClean="0">
                                  <a:latin typeface="Cambria Math" panose="02040503050406030204" pitchFamily="18" charset="0"/>
                                </a:rPr>
                                <m:t>0</m:t>
                              </m:r>
                            </m:e>
                          </m:mr>
                          <m:mr>
                            <m:e>
                              <m:r>
                                <a:rPr lang="en-US" b="0" i="1" smtClean="0">
                                  <a:latin typeface="Cambria Math" panose="02040503050406030204" pitchFamily="18" charset="0"/>
                                </a:rPr>
                                <m:t>−1</m:t>
                              </m:r>
                            </m:e>
                          </m:mr>
                        </m:m>
                      </m:e>
                    </m:d>
                  </m:oMath>
                </a14:m>
                <a:endParaRPr lang="en-US" dirty="0"/>
              </a:p>
              <a:p>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420" r="-464"/>
                </a:stretch>
              </a:blipFill>
            </p:spPr>
            <p:txBody>
              <a:bodyPr/>
              <a:lstStyle/>
              <a:p>
                <a:r>
                  <a:rPr lang="en-US">
                    <a:noFill/>
                  </a:rPr>
                  <a:t> </a:t>
                </a:r>
              </a:p>
            </p:txBody>
          </p:sp>
        </mc:Fallback>
      </mc:AlternateContent>
    </p:spTree>
    <p:extLst>
      <p:ext uri="{BB962C8B-B14F-4D97-AF65-F5344CB8AC3E}">
        <p14:creationId xmlns:p14="http://schemas.microsoft.com/office/powerpoint/2010/main" val="384600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br>
              <a:rPr lang="en-US" dirty="0" smtClean="0"/>
            </a:b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280160"/>
                <a:ext cx="10515600" cy="5326379"/>
              </a:xfrm>
            </p:spPr>
            <p:txBody>
              <a:bodyPr>
                <a:normAutofit fontScale="92500" lnSpcReduction="20000"/>
              </a:bodyPr>
              <a:lstStyle/>
              <a:p>
                <a:r>
                  <a:rPr lang="en-US" b="1" dirty="0" smtClean="0"/>
                  <a:t>STEP </a:t>
                </a:r>
                <a:r>
                  <a:rPr lang="en-US" b="1" dirty="0"/>
                  <a:t>3 </a:t>
                </a:r>
                <a:r>
                  <a:rPr lang="en-US" dirty="0" smtClean="0"/>
                  <a:t>Solve the system using matrices by finding the RREF.</a:t>
                </a:r>
              </a:p>
              <a:p>
                <a:r>
                  <a:rPr lang="en-US" dirty="0" smtClean="0"/>
                  <a:t>To </a:t>
                </a:r>
                <a:r>
                  <a:rPr lang="en-US" dirty="0"/>
                  <a:t>represent the system using technology, enter a 3 × </a:t>
                </a:r>
                <a:r>
                  <a:rPr lang="en-US" dirty="0" smtClean="0"/>
                  <a:t>4 </a:t>
                </a:r>
                <a:r>
                  <a:rPr lang="en-US" dirty="0"/>
                  <a:t>matrix </a:t>
                </a:r>
                <a:r>
                  <a:rPr lang="en-US" i="1" dirty="0"/>
                  <a:t>A </a:t>
                </a:r>
                <a:r>
                  <a:rPr lang="en-US" dirty="0"/>
                  <a:t>with entries equal to the coefficient matrix </a:t>
                </a:r>
              </a:p>
              <a:p>
                <a:endParaRPr lang="en-US" dirty="0" smtClean="0"/>
              </a:p>
              <a:p>
                <a:pPr algn="ctr"/>
                <a:r>
                  <a:rPr lang="en-US" dirty="0" smtClean="0"/>
                  <a:t>RREF</a:t>
                </a:r>
                <a14:m>
                  <m:oMath xmlns:m="http://schemas.openxmlformats.org/officeDocument/2006/math">
                    <m:d>
                      <m:dPr>
                        <m:begChr m:val="["/>
                        <m:endChr m:val="]"/>
                        <m:ctrlPr>
                          <a:rPr lang="en-US" i="1" smtClean="0">
                            <a:latin typeface="Cambria Math" panose="02040503050406030204" pitchFamily="18" charset="0"/>
                          </a:rPr>
                        </m:ctrlPr>
                      </m:dPr>
                      <m:e>
                        <m:m>
                          <m:mPr>
                            <m:mcs>
                              <m:mc>
                                <m:mcPr>
                                  <m:count m:val="3"/>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1</m:t>
                              </m:r>
                            </m:e>
                            <m:e>
                              <m:r>
                                <a:rPr lang="en-US" b="0" i="1" smtClean="0">
                                  <a:latin typeface="Cambria Math" panose="02040503050406030204" pitchFamily="18" charset="0"/>
                                </a:rPr>
                                <m:t>1</m:t>
                              </m:r>
                            </m:e>
                            <m:e>
                              <m:r>
                                <a:rPr lang="en-US" b="0" i="1" smtClean="0">
                                  <a:latin typeface="Cambria Math" panose="02040503050406030204" pitchFamily="18" charset="0"/>
                                </a:rPr>
                                <m:t>1</m:t>
                              </m:r>
                            </m:e>
                          </m:mr>
                          <m:mr>
                            <m:e>
                              <m:r>
                                <a:rPr lang="en-US" b="0" i="1" smtClean="0">
                                  <a:latin typeface="Cambria Math" panose="02040503050406030204" pitchFamily="18" charset="0"/>
                                </a:rPr>
                                <m:t>1</m:t>
                              </m:r>
                            </m:e>
                            <m:e>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e>
                            <m:e>
                              <m:r>
                                <a:rPr lang="en-US" b="0" i="1" smtClean="0">
                                  <a:latin typeface="Cambria Math" panose="02040503050406030204" pitchFamily="18" charset="0"/>
                                </a:rPr>
                                <m:t>0</m:t>
                              </m:r>
                            </m:e>
                          </m:mr>
                          <m:mr>
                            <m:e>
                              <m:r>
                                <a:rPr lang="en-US" b="0" i="1" smtClean="0">
                                  <a:latin typeface="Cambria Math" panose="02040503050406030204" pitchFamily="18" charset="0"/>
                                </a:rPr>
                                <m:t>0</m:t>
                              </m:r>
                            </m:e>
                            <m:e>
                              <m:r>
                                <a:rPr lang="en-US" b="0" i="1" smtClean="0">
                                  <a:latin typeface="Cambria Math" panose="02040503050406030204" pitchFamily="18" charset="0"/>
                                </a:rPr>
                                <m:t>−1</m:t>
                              </m:r>
                            </m:e>
                            <m:e>
                              <m:r>
                                <a:rPr lang="en-US" b="0" i="1" smtClean="0">
                                  <a:latin typeface="Cambria Math" panose="02040503050406030204" pitchFamily="18" charset="0"/>
                                </a:rPr>
                                <m:t>1</m:t>
                              </m:r>
                            </m:e>
                          </m:mr>
                        </m:m>
                        <m:r>
                          <a:rPr lang="en-US" b="0" i="1" smtClean="0">
                            <a:latin typeface="Cambria Math" panose="02040503050406030204" pitchFamily="18" charset="0"/>
                          </a:rPr>
                          <m:t>    </m:t>
                        </m:r>
                        <m:m>
                          <m:mPr>
                            <m:mcs>
                              <m:mc>
                                <m:mcPr>
                                  <m:count m:val="1"/>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3</m:t>
                              </m:r>
                              <m:r>
                                <a:rPr lang="en-US" b="0" i="1" smtClean="0">
                                  <a:latin typeface="Cambria Math" panose="02040503050406030204" pitchFamily="18" charset="0"/>
                                </a:rPr>
                                <m:t>6</m:t>
                              </m:r>
                            </m:e>
                          </m:mr>
                          <m:mr>
                            <m:e>
                              <m:r>
                                <a:rPr lang="en-US" b="0" i="1" smtClean="0">
                                  <a:latin typeface="Cambria Math" panose="02040503050406030204" pitchFamily="18" charset="0"/>
                                </a:rPr>
                                <m:t>0</m:t>
                              </m:r>
                            </m:e>
                          </m:mr>
                          <m:mr>
                            <m:e>
                              <m:r>
                                <a:rPr lang="en-US" b="0" i="1" smtClean="0">
                                  <a:latin typeface="Cambria Math" panose="02040503050406030204" pitchFamily="18" charset="0"/>
                                </a:rPr>
                                <m:t>−1</m:t>
                              </m:r>
                            </m:e>
                          </m:mr>
                        </m:m>
                      </m:e>
                    </m:d>
                  </m:oMath>
                </a14:m>
                <a:r>
                  <a:rPr lang="en-US" dirty="0" smtClean="0"/>
                  <a:t>  =  </a:t>
                </a:r>
                <a14:m>
                  <m:oMath xmlns:m="http://schemas.openxmlformats.org/officeDocument/2006/math">
                    <m:d>
                      <m:dPr>
                        <m:begChr m:val="["/>
                        <m:endChr m:val="]"/>
                        <m:ctrlPr>
                          <a:rPr lang="en-US" i="1" smtClean="0">
                            <a:latin typeface="Cambria Math" panose="02040503050406030204" pitchFamily="18" charset="0"/>
                          </a:rPr>
                        </m:ctrlPr>
                      </m:dPr>
                      <m:e>
                        <m:m>
                          <m:mPr>
                            <m:mcs>
                              <m:mc>
                                <m:mcPr>
                                  <m:count m:val="3"/>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1</m:t>
                              </m:r>
                            </m:e>
                            <m:e>
                              <m:r>
                                <a:rPr lang="en-US" b="0" i="1" smtClean="0">
                                  <a:latin typeface="Cambria Math" panose="02040503050406030204" pitchFamily="18" charset="0"/>
                                </a:rPr>
                                <m:t>0</m:t>
                              </m:r>
                            </m:e>
                            <m:e>
                              <m:r>
                                <a:rPr lang="en-US" b="0" i="1" smtClean="0">
                                  <a:latin typeface="Cambria Math" panose="02040503050406030204" pitchFamily="18" charset="0"/>
                                </a:rPr>
                                <m:t>0</m:t>
                              </m:r>
                            </m:e>
                          </m:mr>
                          <m:mr>
                            <m:e>
                              <m:r>
                                <a:rPr lang="en-US" b="0" i="1" smtClean="0">
                                  <a:latin typeface="Cambria Math" panose="02040503050406030204" pitchFamily="18" charset="0"/>
                                </a:rPr>
                                <m:t>0</m:t>
                              </m:r>
                            </m:e>
                            <m:e>
                              <m:r>
                                <a:rPr lang="en-US" b="0" i="1" smtClean="0">
                                  <a:latin typeface="Cambria Math" panose="02040503050406030204" pitchFamily="18" charset="0"/>
                                </a:rPr>
                                <m:t>1</m:t>
                              </m:r>
                            </m:e>
                            <m:e>
                              <m:r>
                                <a:rPr lang="en-US" b="0" i="1" smtClean="0">
                                  <a:latin typeface="Cambria Math" panose="02040503050406030204" pitchFamily="18" charset="0"/>
                                </a:rPr>
                                <m:t>0</m:t>
                              </m:r>
                            </m:e>
                          </m:mr>
                          <m:mr>
                            <m:e>
                              <m:r>
                                <a:rPr lang="en-US" b="0" i="1" smtClean="0">
                                  <a:latin typeface="Cambria Math" panose="02040503050406030204" pitchFamily="18" charset="0"/>
                                </a:rPr>
                                <m:t>0</m:t>
                              </m:r>
                            </m:e>
                            <m:e>
                              <m:r>
                                <a:rPr lang="en-US" b="0" i="1" smtClean="0">
                                  <a:latin typeface="Cambria Math" panose="02040503050406030204" pitchFamily="18" charset="0"/>
                                </a:rPr>
                                <m:t>0</m:t>
                              </m:r>
                            </m:e>
                            <m:e>
                              <m:r>
                                <a:rPr lang="en-US" b="0" i="1" smtClean="0">
                                  <a:latin typeface="Cambria Math" panose="02040503050406030204" pitchFamily="18" charset="0"/>
                                </a:rPr>
                                <m:t>1</m:t>
                              </m:r>
                            </m:e>
                          </m:mr>
                        </m:m>
                        <m:r>
                          <a:rPr lang="en-US" b="0" i="1" smtClean="0">
                            <a:latin typeface="Cambria Math" panose="02040503050406030204" pitchFamily="18" charset="0"/>
                          </a:rPr>
                          <m:t>    </m:t>
                        </m:r>
                        <m:m>
                          <m:mPr>
                            <m:mcs>
                              <m:mc>
                                <m:mcPr>
                                  <m:count m:val="1"/>
                                  <m:mcJc m:val="center"/>
                                </m:mcPr>
                              </m:mc>
                            </m:mcs>
                            <m:ctrlPr>
                              <a:rPr lang="en-US" i="1" smtClean="0">
                                <a:latin typeface="Cambria Math" panose="02040503050406030204" pitchFamily="18" charset="0"/>
                              </a:rPr>
                            </m:ctrlPr>
                          </m:mPr>
                          <m:mr>
                            <m:e>
                              <m:r>
                                <a:rPr lang="en-US" b="0" i="1" smtClean="0">
                                  <a:latin typeface="Cambria Math" panose="02040503050406030204" pitchFamily="18" charset="0"/>
                                </a:rPr>
                                <m:t>7.4</m:t>
                              </m:r>
                            </m:e>
                          </m:mr>
                          <m:mr>
                            <m:e>
                              <m:r>
                                <a:rPr lang="en-US" b="0" i="1" smtClean="0">
                                  <a:latin typeface="Cambria Math" panose="02040503050406030204" pitchFamily="18" charset="0"/>
                                </a:rPr>
                                <m:t>14.8</m:t>
                              </m:r>
                            </m:e>
                          </m:mr>
                          <m:mr>
                            <m:e>
                              <m:r>
                                <a:rPr lang="en-US" b="0" i="1" smtClean="0">
                                  <a:latin typeface="Cambria Math" panose="02040503050406030204" pitchFamily="18" charset="0"/>
                                </a:rPr>
                                <m:t>13.8</m:t>
                              </m:r>
                            </m:e>
                          </m:mr>
                        </m:m>
                      </m:e>
                    </m:d>
                  </m:oMath>
                </a14:m>
                <a:endParaRPr lang="en-US" dirty="0" smtClean="0"/>
              </a:p>
              <a:p>
                <a:pPr algn="ctr"/>
                <a:endParaRPr lang="en-US" i="1" dirty="0" smtClean="0">
                  <a:latin typeface="Cambria Math" panose="02040503050406030204" pitchFamily="18" charset="0"/>
                </a:endParaRPr>
              </a:p>
              <a:p>
                <a:pPr algn="ctr"/>
                <a14:m>
                  <m:oMath xmlns:m="http://schemas.openxmlformats.org/officeDocument/2006/math">
                    <m:d>
                      <m:dPr>
                        <m:begChr m:val="{"/>
                        <m:endChr m:val=""/>
                        <m:ctrlPr>
                          <a:rPr lang="en-US" i="1" dirty="0" smtClean="0">
                            <a:latin typeface="Cambria Math" panose="02040503050406030204" pitchFamily="18" charset="0"/>
                          </a:rPr>
                        </m:ctrlPr>
                      </m:dPr>
                      <m:e>
                        <m:eqArr>
                          <m:eqArrPr>
                            <m:ctrlPr>
                              <a:rPr lang="en-US" i="1" dirty="0" smtClean="0">
                                <a:latin typeface="Cambria Math" panose="02040503050406030204" pitchFamily="18" charset="0"/>
                              </a:rPr>
                            </m:ctrlPr>
                          </m:eqArrPr>
                          <m:e>
                            <m:r>
                              <m:rPr>
                                <m:nor/>
                              </m:rPr>
                              <a:rPr lang="en-US" i="1" dirty="0" smtClean="0"/>
                              <m:t>x</m:t>
                            </m:r>
                            <m:r>
                              <m:rPr>
                                <m:nor/>
                              </m:rPr>
                              <a:rPr lang="en-US" i="1" dirty="0" smtClean="0"/>
                              <m:t> </m:t>
                            </m:r>
                            <m:r>
                              <m:rPr>
                                <m:nor/>
                              </m:rPr>
                              <a:rPr lang="en-US" dirty="0" smtClean="0"/>
                              <m:t>= </m:t>
                            </m:r>
                            <m:r>
                              <m:rPr>
                                <m:nor/>
                              </m:rPr>
                              <a:rPr lang="en-US" b="0" i="0" dirty="0" smtClean="0"/>
                              <m:t>7.4</m:t>
                            </m:r>
                          </m:e>
                          <m:e>
                            <m:r>
                              <m:rPr>
                                <m:nor/>
                              </m:rPr>
                              <a:rPr lang="en-US" b="0" i="1" dirty="0" smtClean="0"/>
                              <m:t>y</m:t>
                            </m:r>
                            <m:r>
                              <m:rPr>
                                <m:nor/>
                              </m:rPr>
                              <a:rPr lang="en-US" i="1" dirty="0" smtClean="0"/>
                              <m:t> </m:t>
                            </m:r>
                            <m:r>
                              <m:rPr>
                                <m:nor/>
                              </m:rPr>
                              <a:rPr lang="en-US" dirty="0" smtClean="0"/>
                              <m:t>= </m:t>
                            </m:r>
                            <m:r>
                              <m:rPr>
                                <m:nor/>
                              </m:rPr>
                              <a:rPr lang="en-US" b="0" i="0" dirty="0" smtClean="0"/>
                              <m:t>14.8</m:t>
                            </m:r>
                          </m:e>
                          <m:e>
                            <m:r>
                              <a:rPr lang="en-US" b="0" i="1" dirty="0" smtClean="0">
                                <a:latin typeface="Cambria Math" panose="02040503050406030204" pitchFamily="18" charset="0"/>
                              </a:rPr>
                              <m:t>𝑧</m:t>
                            </m:r>
                            <m:r>
                              <a:rPr lang="en-US" b="0" i="1" dirty="0" smtClean="0">
                                <a:latin typeface="Cambria Math" panose="02040503050406030204" pitchFamily="18" charset="0"/>
                              </a:rPr>
                              <m:t>=13.8</m:t>
                            </m:r>
                          </m:e>
                        </m:eqArr>
                      </m:e>
                    </m:d>
                  </m:oMath>
                </a14:m>
                <a:endParaRPr lang="en-US" dirty="0" smtClean="0"/>
              </a:p>
              <a:p>
                <a:pPr algn="ctr"/>
                <a:endParaRPr lang="en-US" dirty="0" smtClean="0"/>
              </a:p>
              <a:p>
                <a:r>
                  <a:rPr lang="en-US" dirty="0" smtClean="0"/>
                  <a:t>The </a:t>
                </a:r>
                <a:r>
                  <a:rPr lang="en-US" dirty="0"/>
                  <a:t>length of WX is 7.4 mm, the length of XY is 14.8 mm, and the length of YZ is 13.8 mm. </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280160"/>
                <a:ext cx="10515600" cy="5326379"/>
              </a:xfrm>
              <a:blipFill>
                <a:blip r:embed="rId2"/>
                <a:stretch>
                  <a:fillRect l="-928" t="-2860" r="-348" b="-1259"/>
                </a:stretch>
              </a:blipFill>
            </p:spPr>
            <p:txBody>
              <a:bodyPr/>
              <a:lstStyle/>
              <a:p>
                <a:r>
                  <a:rPr lang="en-US">
                    <a:noFill/>
                  </a:rPr>
                  <a:t> </a:t>
                </a:r>
              </a:p>
            </p:txBody>
          </p:sp>
        </mc:Fallback>
      </mc:AlternateContent>
    </p:spTree>
    <p:extLst>
      <p:ext uri="{BB962C8B-B14F-4D97-AF65-F5344CB8AC3E}">
        <p14:creationId xmlns:p14="http://schemas.microsoft.com/office/powerpoint/2010/main" val="2317263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Systems of Linear Equations</a:t>
            </a:r>
            <a:endParaRPr lang="en-US" dirty="0"/>
          </a:p>
        </p:txBody>
      </p:sp>
      <p:sp>
        <p:nvSpPr>
          <p:cNvPr id="3" name="Content Placeholder 2"/>
          <p:cNvSpPr>
            <a:spLocks noGrp="1"/>
          </p:cNvSpPr>
          <p:nvPr>
            <p:ph idx="1"/>
          </p:nvPr>
        </p:nvSpPr>
        <p:spPr/>
        <p:txBody>
          <a:bodyPr/>
          <a:lstStyle/>
          <a:p>
            <a:r>
              <a:rPr lang="en-US" dirty="0" smtClean="0"/>
              <a:t>Situations </a:t>
            </a:r>
            <a:r>
              <a:rPr lang="en-US" dirty="0"/>
              <a:t>with three unknowns require particular pieces of information in order to solve for the values of those unknowns. To write a system of equations for the situation, you need to have as many equations as you do unknowns in order to solve the system. If the equations are all linear equations, then you can use matrices to solve the system of three linear equations. </a:t>
            </a:r>
          </a:p>
          <a:p>
            <a:endParaRPr lang="en-US" dirty="0"/>
          </a:p>
        </p:txBody>
      </p:sp>
    </p:spTree>
    <p:extLst>
      <p:ext uri="{BB962C8B-B14F-4D97-AF65-F5344CB8AC3E}">
        <p14:creationId xmlns:p14="http://schemas.microsoft.com/office/powerpoint/2010/main" val="3621382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Systems of Linear Equations</a:t>
            </a:r>
            <a:endParaRPr lang="en-US" dirty="0"/>
          </a:p>
        </p:txBody>
      </p:sp>
      <p:sp>
        <p:nvSpPr>
          <p:cNvPr id="3" name="Content Placeholder 2"/>
          <p:cNvSpPr>
            <a:spLocks noGrp="1"/>
          </p:cNvSpPr>
          <p:nvPr>
            <p:ph idx="1"/>
          </p:nvPr>
        </p:nvSpPr>
        <p:spPr/>
        <p:txBody>
          <a:bodyPr/>
          <a:lstStyle/>
          <a:p>
            <a:r>
              <a:rPr lang="en-US" dirty="0" smtClean="0"/>
              <a:t>For </a:t>
            </a:r>
            <a:r>
              <a:rPr lang="en-US" dirty="0"/>
              <a:t>a system of three linear equations with three unknowns, you can use a matrix equation with 3 × </a:t>
            </a:r>
            <a:r>
              <a:rPr lang="en-US" dirty="0" smtClean="0"/>
              <a:t>4 </a:t>
            </a:r>
            <a:r>
              <a:rPr lang="en-US" dirty="0"/>
              <a:t>matrices to represent the system. This process is similar to what you did with systems of two linear equations with two unknowns. </a:t>
            </a:r>
          </a:p>
          <a:p>
            <a:endParaRPr lang="en-US" dirty="0"/>
          </a:p>
          <a:p>
            <a:r>
              <a:rPr lang="en-US" dirty="0"/>
              <a:t>Make sure that all linear equations are in standard form, </a:t>
            </a:r>
            <a:r>
              <a:rPr lang="en-US" i="1" dirty="0"/>
              <a:t>Ax </a:t>
            </a:r>
            <a:r>
              <a:rPr lang="en-US" dirty="0"/>
              <a:t>+ </a:t>
            </a:r>
            <a:r>
              <a:rPr lang="en-US" i="1" dirty="0"/>
              <a:t>By </a:t>
            </a:r>
            <a:r>
              <a:rPr lang="en-US" dirty="0"/>
              <a:t>+ </a:t>
            </a:r>
            <a:r>
              <a:rPr lang="en-US" i="1" dirty="0" err="1"/>
              <a:t>Cz</a:t>
            </a:r>
            <a:r>
              <a:rPr lang="en-US" i="1" dirty="0"/>
              <a:t> </a:t>
            </a:r>
            <a:r>
              <a:rPr lang="en-US" dirty="0"/>
              <a:t>= </a:t>
            </a:r>
            <a:r>
              <a:rPr lang="en-US" i="1" dirty="0"/>
              <a:t>D</a:t>
            </a:r>
            <a:r>
              <a:rPr lang="en-US" dirty="0"/>
              <a:t>. If one variable is missing from the equation, be sure to use a term with 0 as the coefficient as a placeholder. </a:t>
            </a:r>
          </a:p>
          <a:p>
            <a:endParaRPr lang="en-US" dirty="0"/>
          </a:p>
        </p:txBody>
      </p:sp>
    </p:spTree>
    <p:extLst>
      <p:ext uri="{BB962C8B-B14F-4D97-AF65-F5344CB8AC3E}">
        <p14:creationId xmlns:p14="http://schemas.microsoft.com/office/powerpoint/2010/main" val="3271822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Systems of Linear Equations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dirty="0" smtClean="0"/>
                  <a:t>Write </a:t>
                </a:r>
                <a:r>
                  <a:rPr lang="en-US" dirty="0"/>
                  <a:t>the system of linear equations as a matrix equation. Make sure that all three linear equations are in standard form. </a:t>
                </a:r>
                <a:endParaRPr lang="en-US" dirty="0" smtClean="0"/>
              </a:p>
              <a:p>
                <a:endParaRPr lang="en-US" dirty="0"/>
              </a:p>
              <a:p>
                <a:endParaRPr lang="en-US" dirty="0" smtClean="0"/>
              </a:p>
              <a:p>
                <a:r>
                  <a:rPr lang="en-US" dirty="0" smtClean="0"/>
                  <a:t>Enter the </a:t>
                </a:r>
                <a:r>
                  <a:rPr lang="en-US" dirty="0"/>
                  <a:t>coefficient matrix into one matrix of your graphing technology. </a:t>
                </a:r>
              </a:p>
              <a:p>
                <a:pPr marL="457200" lvl="1" indent="0" algn="ctr">
                  <a:buNone/>
                </a:pPr>
                <a:r>
                  <a:rPr lang="en-US" dirty="0" smtClean="0"/>
                  <a:t>[A] = </a:t>
                </a:r>
                <a14:m>
                  <m:oMath xmlns:m="http://schemas.openxmlformats.org/officeDocument/2006/math">
                    <m:d>
                      <m:dPr>
                        <m:begChr m:val="["/>
                        <m:endChr m:val="]"/>
                        <m:ctrlPr>
                          <a:rPr lang="en-US" i="1" smtClean="0">
                            <a:latin typeface="Cambria Math" panose="02040503050406030204" pitchFamily="18" charset="0"/>
                          </a:rPr>
                        </m:ctrlPr>
                      </m:dPr>
                      <m:e>
                        <m:m>
                          <m:mPr>
                            <m:mcs>
                              <m:mc>
                                <m:mcPr>
                                  <m:count m:val="3"/>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1</m:t>
                              </m:r>
                            </m:e>
                            <m:e>
                              <m:r>
                                <a:rPr lang="en-US" b="0" i="1" smtClean="0">
                                  <a:latin typeface="Cambria Math" panose="02040503050406030204" pitchFamily="18" charset="0"/>
                                </a:rPr>
                                <m:t>1</m:t>
                              </m:r>
                            </m:e>
                            <m:e>
                              <m:r>
                                <a:rPr lang="en-US" b="0" i="1" smtClean="0">
                                  <a:latin typeface="Cambria Math" panose="02040503050406030204" pitchFamily="18" charset="0"/>
                                </a:rPr>
                                <m:t>1</m:t>
                              </m:r>
                            </m:e>
                          </m:mr>
                          <m:mr>
                            <m:e>
                              <m:r>
                                <a:rPr lang="en-US" b="0" i="1" smtClean="0">
                                  <a:latin typeface="Cambria Math" panose="02040503050406030204" pitchFamily="18" charset="0"/>
                                </a:rPr>
                                <m:t>2</m:t>
                              </m:r>
                            </m:e>
                            <m:e>
                              <m:r>
                                <a:rPr lang="en-US" b="0" i="1" smtClean="0">
                                  <a:latin typeface="Cambria Math" panose="02040503050406030204" pitchFamily="18" charset="0"/>
                                </a:rPr>
                                <m:t>−1</m:t>
                              </m:r>
                            </m:e>
                            <m:e>
                              <m:r>
                                <a:rPr lang="en-US" b="0" i="1" smtClean="0">
                                  <a:latin typeface="Cambria Math" panose="02040503050406030204" pitchFamily="18" charset="0"/>
                                </a:rPr>
                                <m:t>0</m:t>
                              </m:r>
                            </m:e>
                          </m:mr>
                          <m:mr>
                            <m:e>
                              <m:r>
                                <a:rPr lang="en-US" b="0" i="1" smtClean="0">
                                  <a:latin typeface="Cambria Math" panose="02040503050406030204" pitchFamily="18" charset="0"/>
                                </a:rPr>
                                <m:t>1</m:t>
                              </m:r>
                            </m:e>
                            <m:e>
                              <m:r>
                                <a:rPr lang="en-US" b="0" i="1" smtClean="0">
                                  <a:latin typeface="Cambria Math" panose="02040503050406030204" pitchFamily="18" charset="0"/>
                                </a:rPr>
                                <m:t>1</m:t>
                              </m:r>
                            </m:e>
                            <m:e>
                              <m:r>
                                <a:rPr lang="en-US" b="0" i="1" smtClean="0">
                                  <a:latin typeface="Cambria Math" panose="02040503050406030204" pitchFamily="18" charset="0"/>
                                </a:rPr>
                                <m:t>−2</m:t>
                              </m:r>
                            </m:e>
                          </m:mr>
                        </m:m>
                        <m:r>
                          <a:rPr lang="en-US" b="0" i="1" smtClean="0">
                            <a:latin typeface="Cambria Math" panose="02040503050406030204" pitchFamily="18" charset="0"/>
                          </a:rPr>
                          <m:t>    </m:t>
                        </m:r>
                        <m:m>
                          <m:mPr>
                            <m:mcs>
                              <m:mc>
                                <m:mcPr>
                                  <m:count m:val="1"/>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180</m:t>
                              </m:r>
                            </m:e>
                          </m:mr>
                          <m:mr>
                            <m:e>
                              <m:r>
                                <a:rPr lang="en-US" b="0" i="1" smtClean="0">
                                  <a:latin typeface="Cambria Math" panose="02040503050406030204" pitchFamily="18" charset="0"/>
                                </a:rPr>
                                <m:t>0</m:t>
                              </m:r>
                            </m:e>
                          </m:mr>
                          <m:mr>
                            <m:e>
                              <m:r>
                                <a:rPr lang="en-US" b="0" i="1" smtClean="0">
                                  <a:latin typeface="Cambria Math" panose="02040503050406030204" pitchFamily="18" charset="0"/>
                                </a:rPr>
                                <m:t>0</m:t>
                              </m:r>
                            </m:e>
                          </m:mr>
                        </m:m>
                      </m:e>
                    </m:d>
                  </m:oMath>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r="-348"/>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3837622" y="2794635"/>
            <a:ext cx="4516755" cy="929920"/>
          </a:xfrm>
          <a:prstGeom prst="rect">
            <a:avLst/>
          </a:prstGeom>
        </p:spPr>
      </p:pic>
    </p:spTree>
    <p:extLst>
      <p:ext uri="{BB962C8B-B14F-4D97-AF65-F5344CB8AC3E}">
        <p14:creationId xmlns:p14="http://schemas.microsoft.com/office/powerpoint/2010/main" val="555352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Systems of Linear Equations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20000"/>
              </a:bodyPr>
              <a:lstStyle/>
              <a:p>
                <a:r>
                  <a:rPr lang="en-US" dirty="0" smtClean="0"/>
                  <a:t>Use matrix operations to calculate RREF [A]</a:t>
                </a:r>
              </a:p>
              <a:p>
                <a:pPr algn="ctr"/>
                <a:r>
                  <a:rPr lang="en-US" dirty="0" smtClean="0"/>
                  <a:t>RREF [A] = RREF</a:t>
                </a:r>
                <a14:m>
                  <m:oMath xmlns:m="http://schemas.openxmlformats.org/officeDocument/2006/math">
                    <m:d>
                      <m:dPr>
                        <m:begChr m:val="["/>
                        <m:endChr m:val="]"/>
                        <m:ctrlPr>
                          <a:rPr lang="en-US" i="1" smtClean="0">
                            <a:latin typeface="Cambria Math" panose="02040503050406030204" pitchFamily="18" charset="0"/>
                          </a:rPr>
                        </m:ctrlPr>
                      </m:dPr>
                      <m:e>
                        <m:m>
                          <m:mPr>
                            <m:mcs>
                              <m:mc>
                                <m:mcPr>
                                  <m:count m:val="3"/>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1</m:t>
                              </m:r>
                            </m:e>
                            <m:e>
                              <m:r>
                                <a:rPr lang="en-US" b="0" i="1" smtClean="0">
                                  <a:latin typeface="Cambria Math" panose="02040503050406030204" pitchFamily="18" charset="0"/>
                                </a:rPr>
                                <m:t>1</m:t>
                              </m:r>
                            </m:e>
                            <m:e>
                              <m:r>
                                <a:rPr lang="en-US" b="0" i="1" smtClean="0">
                                  <a:latin typeface="Cambria Math" panose="02040503050406030204" pitchFamily="18" charset="0"/>
                                </a:rPr>
                                <m:t>1</m:t>
                              </m:r>
                            </m:e>
                          </m:mr>
                          <m:mr>
                            <m:e>
                              <m:r>
                                <a:rPr lang="en-US" b="0" i="1" smtClean="0">
                                  <a:latin typeface="Cambria Math" panose="02040503050406030204" pitchFamily="18" charset="0"/>
                                </a:rPr>
                                <m:t>2</m:t>
                              </m:r>
                            </m:e>
                            <m:e>
                              <m:r>
                                <a:rPr lang="en-US" b="0" i="1" smtClean="0">
                                  <a:latin typeface="Cambria Math" panose="02040503050406030204" pitchFamily="18" charset="0"/>
                                </a:rPr>
                                <m:t>−1</m:t>
                              </m:r>
                            </m:e>
                            <m:e>
                              <m:r>
                                <a:rPr lang="en-US" b="0" i="1" smtClean="0">
                                  <a:latin typeface="Cambria Math" panose="02040503050406030204" pitchFamily="18" charset="0"/>
                                </a:rPr>
                                <m:t>0</m:t>
                              </m:r>
                            </m:e>
                          </m:mr>
                          <m:mr>
                            <m:e>
                              <m:r>
                                <a:rPr lang="en-US" b="0" i="1" smtClean="0">
                                  <a:latin typeface="Cambria Math" panose="02040503050406030204" pitchFamily="18" charset="0"/>
                                </a:rPr>
                                <m:t>1</m:t>
                              </m:r>
                            </m:e>
                            <m:e>
                              <m:r>
                                <a:rPr lang="en-US" b="0" i="1" smtClean="0">
                                  <a:latin typeface="Cambria Math" panose="02040503050406030204" pitchFamily="18" charset="0"/>
                                </a:rPr>
                                <m:t>1</m:t>
                              </m:r>
                            </m:e>
                            <m:e>
                              <m:r>
                                <a:rPr lang="en-US" b="0" i="1" smtClean="0">
                                  <a:latin typeface="Cambria Math" panose="02040503050406030204" pitchFamily="18" charset="0"/>
                                </a:rPr>
                                <m:t>−2</m:t>
                              </m:r>
                            </m:e>
                          </m:mr>
                        </m:m>
                        <m:r>
                          <a:rPr lang="en-US" b="0" i="1" smtClean="0">
                            <a:latin typeface="Cambria Math" panose="02040503050406030204" pitchFamily="18" charset="0"/>
                          </a:rPr>
                          <m:t>    </m:t>
                        </m:r>
                        <m:m>
                          <m:mPr>
                            <m:mcs>
                              <m:mc>
                                <m:mcPr>
                                  <m:count m:val="1"/>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1</m:t>
                              </m:r>
                              <m:r>
                                <a:rPr lang="en-US" b="0" i="1" smtClean="0">
                                  <a:latin typeface="Cambria Math" panose="02040503050406030204" pitchFamily="18" charset="0"/>
                                </a:rPr>
                                <m:t>80</m:t>
                              </m:r>
                            </m:e>
                          </m:mr>
                          <m:mr>
                            <m:e>
                              <m:r>
                                <a:rPr lang="en-US" b="0" i="1" smtClean="0">
                                  <a:latin typeface="Cambria Math" panose="02040503050406030204" pitchFamily="18" charset="0"/>
                                </a:rPr>
                                <m:t>0</m:t>
                              </m:r>
                            </m:e>
                          </m:mr>
                          <m:mr>
                            <m:e>
                              <m:r>
                                <a:rPr lang="en-US" b="0" i="1" smtClean="0">
                                  <a:latin typeface="Cambria Math" panose="02040503050406030204" pitchFamily="18" charset="0"/>
                                </a:rPr>
                                <m:t>0</m:t>
                              </m:r>
                            </m:e>
                          </m:mr>
                        </m:m>
                      </m:e>
                    </m:d>
                  </m:oMath>
                </a14:m>
                <a:r>
                  <a:rPr lang="en-US" dirty="0" smtClean="0"/>
                  <a:t>=</a:t>
                </a:r>
                <a14:m>
                  <m:oMath xmlns:m="http://schemas.openxmlformats.org/officeDocument/2006/math">
                    <m:d>
                      <m:dPr>
                        <m:begChr m:val="["/>
                        <m:endChr m:val="]"/>
                        <m:ctrlPr>
                          <a:rPr lang="en-US" i="1" smtClean="0">
                            <a:latin typeface="Cambria Math" panose="02040503050406030204" pitchFamily="18" charset="0"/>
                          </a:rPr>
                        </m:ctrlPr>
                      </m:dPr>
                      <m:e>
                        <m:m>
                          <m:mPr>
                            <m:mcs>
                              <m:mc>
                                <m:mcPr>
                                  <m:count m:val="3"/>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1</m:t>
                              </m:r>
                            </m:e>
                            <m:e>
                              <m:r>
                                <a:rPr lang="en-US" b="0" i="1" smtClean="0">
                                  <a:latin typeface="Cambria Math" panose="02040503050406030204" pitchFamily="18" charset="0"/>
                                </a:rPr>
                                <m:t>0</m:t>
                              </m:r>
                            </m:e>
                            <m:e>
                              <m:r>
                                <a:rPr lang="en-US" b="0" i="1" smtClean="0">
                                  <a:latin typeface="Cambria Math" panose="02040503050406030204" pitchFamily="18" charset="0"/>
                                </a:rPr>
                                <m:t>0</m:t>
                              </m:r>
                            </m:e>
                          </m:mr>
                          <m:mr>
                            <m:e>
                              <m:r>
                                <a:rPr lang="en-US" b="0" i="1" smtClean="0">
                                  <a:latin typeface="Cambria Math" panose="02040503050406030204" pitchFamily="18" charset="0"/>
                                </a:rPr>
                                <m:t>0</m:t>
                              </m:r>
                            </m:e>
                            <m:e>
                              <m:r>
                                <a:rPr lang="en-US" b="0" i="1" smtClean="0">
                                  <a:latin typeface="Cambria Math" panose="02040503050406030204" pitchFamily="18" charset="0"/>
                                </a:rPr>
                                <m:t>1</m:t>
                              </m:r>
                            </m:e>
                            <m:e>
                              <m:r>
                                <a:rPr lang="en-US" b="0" i="1" smtClean="0">
                                  <a:latin typeface="Cambria Math" panose="02040503050406030204" pitchFamily="18" charset="0"/>
                                </a:rPr>
                                <m:t>0</m:t>
                              </m:r>
                            </m:e>
                          </m:mr>
                          <m:mr>
                            <m:e>
                              <m:r>
                                <a:rPr lang="en-US" b="0" i="1" smtClean="0">
                                  <a:latin typeface="Cambria Math" panose="02040503050406030204" pitchFamily="18" charset="0"/>
                                </a:rPr>
                                <m:t>0</m:t>
                              </m:r>
                            </m:e>
                            <m:e>
                              <m:r>
                                <a:rPr lang="en-US" b="0" i="1" smtClean="0">
                                  <a:latin typeface="Cambria Math" panose="02040503050406030204" pitchFamily="18" charset="0"/>
                                </a:rPr>
                                <m:t>0</m:t>
                              </m:r>
                            </m:e>
                            <m:e>
                              <m:r>
                                <a:rPr lang="en-US" b="0" i="1" smtClean="0">
                                  <a:latin typeface="Cambria Math" panose="02040503050406030204" pitchFamily="18" charset="0"/>
                                </a:rPr>
                                <m:t>1</m:t>
                              </m:r>
                            </m:e>
                          </m:mr>
                        </m:m>
                        <m:r>
                          <a:rPr lang="en-US" b="0" i="1" smtClean="0">
                            <a:latin typeface="Cambria Math" panose="02040503050406030204" pitchFamily="18" charset="0"/>
                          </a:rPr>
                          <m:t>    </m:t>
                        </m:r>
                        <m:m>
                          <m:mPr>
                            <m:mcs>
                              <m:mc>
                                <m:mcPr>
                                  <m:count m:val="1"/>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4</m:t>
                              </m:r>
                              <m:r>
                                <a:rPr lang="en-US" b="0" i="1" smtClean="0">
                                  <a:latin typeface="Cambria Math" panose="02040503050406030204" pitchFamily="18" charset="0"/>
                                </a:rPr>
                                <m:t>0</m:t>
                              </m:r>
                            </m:e>
                          </m:mr>
                          <m:mr>
                            <m:e>
                              <m:r>
                                <a:rPr lang="en-US" b="0" i="1" smtClean="0">
                                  <a:latin typeface="Cambria Math" panose="02040503050406030204" pitchFamily="18" charset="0"/>
                                </a:rPr>
                                <m:t>8</m:t>
                              </m:r>
                              <m:r>
                                <a:rPr lang="en-US" b="0" i="1" smtClean="0">
                                  <a:latin typeface="Cambria Math" panose="02040503050406030204" pitchFamily="18" charset="0"/>
                                </a:rPr>
                                <m:t>0</m:t>
                              </m:r>
                            </m:e>
                          </m:mr>
                          <m:mr>
                            <m:e>
                              <m:r>
                                <a:rPr lang="en-US" b="0" i="1" smtClean="0">
                                  <a:latin typeface="Cambria Math" panose="02040503050406030204" pitchFamily="18" charset="0"/>
                                </a:rPr>
                                <m:t>6</m:t>
                              </m:r>
                              <m:r>
                                <a:rPr lang="en-US" b="0" i="1" smtClean="0">
                                  <a:latin typeface="Cambria Math" panose="02040503050406030204" pitchFamily="18" charset="0"/>
                                </a:rPr>
                                <m:t>0</m:t>
                              </m:r>
                            </m:e>
                          </m:mr>
                        </m:m>
                      </m:e>
                    </m:d>
                  </m:oMath>
                </a14:m>
                <a:endParaRPr lang="en-US" dirty="0" smtClean="0"/>
              </a:p>
              <a:p>
                <a:r>
                  <a:rPr lang="en-US" dirty="0" smtClean="0"/>
                  <a:t>RREF = Reduced </a:t>
                </a:r>
                <a:r>
                  <a:rPr lang="en-US" dirty="0"/>
                  <a:t>Row-Echelon </a:t>
                </a:r>
                <a:r>
                  <a:rPr lang="en-US" dirty="0" smtClean="0"/>
                  <a:t>Form (you don’t need to know this, just find it on the calculator </a:t>
                </a:r>
                <a:r>
                  <a:rPr lang="en-US" dirty="0" smtClean="0">
                    <a:sym typeface="Wingdings" panose="05000000000000000000" pitchFamily="2" charset="2"/>
                  </a:rPr>
                  <a:t>)</a:t>
                </a:r>
                <a:endParaRPr lang="en-US" dirty="0" smtClean="0"/>
              </a:p>
              <a:p>
                <a:r>
                  <a:rPr lang="en-US" dirty="0" smtClean="0"/>
                  <a:t>The </a:t>
                </a:r>
                <a:r>
                  <a:rPr lang="en-US" dirty="0" smtClean="0"/>
                  <a:t>answer matrix tells that the value of the first variable, x, is </a:t>
                </a:r>
                <a:r>
                  <a:rPr lang="en-US" dirty="0" smtClean="0"/>
                  <a:t>40; the </a:t>
                </a:r>
                <a:r>
                  <a:rPr lang="en-US" dirty="0" smtClean="0"/>
                  <a:t>value of the second variable, y, is </a:t>
                </a:r>
                <a:r>
                  <a:rPr lang="en-US" dirty="0" smtClean="0"/>
                  <a:t>80; and the value of the third variable, z, is 60.</a:t>
                </a:r>
                <a:endParaRPr lang="en-US" dirty="0" smtClean="0"/>
              </a:p>
              <a:p>
                <a:pPr algn="ctr"/>
                <a14:m>
                  <m:oMath xmlns:m="http://schemas.openxmlformats.org/officeDocument/2006/math">
                    <m:d>
                      <m:dPr>
                        <m:begChr m:val="["/>
                        <m:endChr m:val="]"/>
                        <m:ctrlPr>
                          <a:rPr lang="en-US" i="1" smtClean="0">
                            <a:latin typeface="Cambria Math" panose="02040503050406030204" pitchFamily="18" charset="0"/>
                          </a:rPr>
                        </m:ctrlPr>
                      </m:dPr>
                      <m:e>
                        <m:m>
                          <m:mPr>
                            <m:mcs>
                              <m:mc>
                                <m:mcPr>
                                  <m:count m:val="3"/>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1</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𝑜𝑛</m:t>
                              </m:r>
                            </m:e>
                            <m:e>
                              <m:r>
                                <a:rPr lang="en-US" b="0" i="1" smtClean="0">
                                  <a:latin typeface="Cambria Math" panose="02040503050406030204" pitchFamily="18" charset="0"/>
                                </a:rPr>
                                <m:t>0, </m:t>
                              </m:r>
                              <m:r>
                                <a:rPr lang="en-US" b="0" i="1" smtClean="0">
                                  <a:latin typeface="Cambria Math" panose="02040503050406030204" pitchFamily="18" charset="0"/>
                                </a:rPr>
                                <m:t>𝑦</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𝑜𝑓𝑓</m:t>
                              </m:r>
                            </m:e>
                            <m:e>
                              <m:r>
                                <a:rPr lang="en-US" b="0" i="1" smtClean="0">
                                  <a:latin typeface="Cambria Math" panose="02040503050406030204" pitchFamily="18" charset="0"/>
                                </a:rPr>
                                <m:t>0, </m:t>
                              </m:r>
                              <m:r>
                                <a:rPr lang="en-US" b="0" i="1" smtClean="0">
                                  <a:latin typeface="Cambria Math" panose="02040503050406030204" pitchFamily="18" charset="0"/>
                                </a:rPr>
                                <m:t>𝑧</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𝑜𝑓𝑓</m:t>
                              </m:r>
                            </m:e>
                          </m:mr>
                          <m:mr>
                            <m:e>
                              <m:r>
                                <a:rPr lang="en-US" b="0" i="1" smtClean="0">
                                  <a:latin typeface="Cambria Math" panose="02040503050406030204" pitchFamily="18" charset="0"/>
                                </a:rPr>
                                <m:t>0, </m:t>
                              </m:r>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𝑜𝑓𝑓</m:t>
                              </m:r>
                            </m:e>
                            <m:e>
                              <m:r>
                                <m:rPr>
                                  <m:brk m:alnAt="7"/>
                                </m:rPr>
                                <a:rPr lang="en-US" b="0" i="1" smtClean="0">
                                  <a:latin typeface="Cambria Math" panose="02040503050406030204" pitchFamily="18" charset="0"/>
                                </a:rPr>
                                <m:t>1</m:t>
                              </m:r>
                              <m:r>
                                <a:rPr lang="en-US" b="0" i="1" smtClean="0">
                                  <a:latin typeface="Cambria Math" panose="02040503050406030204" pitchFamily="18" charset="0"/>
                                </a:rPr>
                                <m:t>, </m:t>
                              </m:r>
                              <m:r>
                                <a:rPr lang="en-US" b="0" i="1" smtClean="0">
                                  <a:latin typeface="Cambria Math" panose="02040503050406030204" pitchFamily="18" charset="0"/>
                                </a:rPr>
                                <m:t>𝑦</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𝑜𝑛</m:t>
                              </m:r>
                            </m:e>
                            <m:e>
                              <m:r>
                                <a:rPr lang="en-US" b="0" i="1" smtClean="0">
                                  <a:latin typeface="Cambria Math" panose="02040503050406030204" pitchFamily="18" charset="0"/>
                                </a:rPr>
                                <m:t>0, </m:t>
                              </m:r>
                              <m:r>
                                <a:rPr lang="en-US" b="0" i="1" smtClean="0">
                                  <a:latin typeface="Cambria Math" panose="02040503050406030204" pitchFamily="18" charset="0"/>
                                </a:rPr>
                                <m:t>𝑧</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𝑜𝑓𝑓</m:t>
                              </m:r>
                            </m:e>
                          </m:mr>
                          <m:mr>
                            <m:e>
                              <m:r>
                                <a:rPr lang="en-US" b="0" i="1" smtClean="0">
                                  <a:latin typeface="Cambria Math" panose="02040503050406030204" pitchFamily="18" charset="0"/>
                                </a:rPr>
                                <m:t>0, </m:t>
                              </m:r>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𝑜𝑓𝑓</m:t>
                              </m:r>
                            </m:e>
                            <m:e>
                              <m:r>
                                <a:rPr lang="en-US" b="0" i="1" smtClean="0">
                                  <a:latin typeface="Cambria Math" panose="02040503050406030204" pitchFamily="18" charset="0"/>
                                </a:rPr>
                                <m:t>0, </m:t>
                              </m:r>
                              <m:r>
                                <a:rPr lang="en-US" b="0" i="1" smtClean="0">
                                  <a:latin typeface="Cambria Math" panose="02040503050406030204" pitchFamily="18" charset="0"/>
                                </a:rPr>
                                <m:t>𝑦</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𝑜𝑓𝑓</m:t>
                              </m:r>
                            </m:e>
                            <m:e>
                              <m:r>
                                <m:rPr>
                                  <m:brk m:alnAt="7"/>
                                </m:rPr>
                                <a:rPr lang="en-US" b="0" i="1" smtClean="0">
                                  <a:latin typeface="Cambria Math" panose="02040503050406030204" pitchFamily="18" charset="0"/>
                                </a:rPr>
                                <m:t>1</m:t>
                              </m:r>
                              <m:r>
                                <a:rPr lang="en-US" b="0" i="1" smtClean="0">
                                  <a:latin typeface="Cambria Math" panose="02040503050406030204" pitchFamily="18" charset="0"/>
                                </a:rPr>
                                <m:t>, </m:t>
                              </m:r>
                              <m:r>
                                <a:rPr lang="en-US" b="0" i="1" smtClean="0">
                                  <a:latin typeface="Cambria Math" panose="02040503050406030204" pitchFamily="18" charset="0"/>
                                </a:rPr>
                                <m:t>𝑧</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𝑜𝑛</m:t>
                              </m:r>
                            </m:e>
                          </m:mr>
                        </m:m>
                        <m:r>
                          <a:rPr lang="en-US" b="0" i="1" smtClean="0">
                            <a:latin typeface="Cambria Math" panose="02040503050406030204" pitchFamily="18" charset="0"/>
                          </a:rPr>
                          <m:t>    </m:t>
                        </m:r>
                        <m:m>
                          <m:mPr>
                            <m:mcs>
                              <m:mc>
                                <m:mcPr>
                                  <m:count m:val="1"/>
                                  <m:mcJc m:val="center"/>
                                </m:mcPr>
                              </m:mc>
                            </m:mcs>
                            <m:ctrlPr>
                              <a:rPr lang="en-US" i="1" smtClean="0">
                                <a:latin typeface="Cambria Math" panose="02040503050406030204" pitchFamily="18" charset="0"/>
                              </a:rPr>
                            </m:ctrlPr>
                          </m:mPr>
                          <m:mr>
                            <m:e>
                              <m:r>
                                <m:rPr>
                                  <m:brk m:alnAt="7"/>
                                </m:rPr>
                                <a:rPr lang="en-US" b="0" i="1" smtClean="0">
                                  <a:latin typeface="Cambria Math" panose="02040503050406030204" pitchFamily="18" charset="0"/>
                                </a:rPr>
                                <m:t>4</m:t>
                              </m:r>
                              <m:r>
                                <a:rPr lang="en-US" b="0" i="1" smtClean="0">
                                  <a:latin typeface="Cambria Math" panose="02040503050406030204" pitchFamily="18" charset="0"/>
                                </a:rPr>
                                <m:t>0</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𝑣𝑎𝑙𝑢𝑒</m:t>
                              </m:r>
                            </m:e>
                          </m:mr>
                          <m:mr>
                            <m:e>
                              <m:r>
                                <a:rPr lang="en-US" b="0" i="1" smtClean="0">
                                  <a:latin typeface="Cambria Math" panose="02040503050406030204" pitchFamily="18" charset="0"/>
                                </a:rPr>
                                <m:t>80</m:t>
                              </m:r>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𝑣𝑎𝑙𝑢𝑒</m:t>
                              </m:r>
                            </m:e>
                          </m:mr>
                          <m:mr>
                            <m:e>
                              <m:r>
                                <a:rPr lang="en-US" b="0" i="1" smtClean="0">
                                  <a:latin typeface="Cambria Math" panose="02040503050406030204" pitchFamily="18" charset="0"/>
                                </a:rPr>
                                <m:t>60</m:t>
                              </m:r>
                              <m:r>
                                <a:rPr lang="en-US" b="0" i="1" smtClean="0">
                                  <a:latin typeface="Cambria Math" panose="02040503050406030204" pitchFamily="18" charset="0"/>
                                </a:rPr>
                                <m:t>,</m:t>
                              </m:r>
                              <m:r>
                                <a:rPr lang="en-US" b="0" i="1" smtClean="0">
                                  <a:latin typeface="Cambria Math" panose="02040503050406030204" pitchFamily="18" charset="0"/>
                                </a:rPr>
                                <m:t>𝑧</m:t>
                              </m:r>
                              <m:r>
                                <a:rPr lang="en-US" b="0" i="1" smtClean="0">
                                  <a:latin typeface="Cambria Math" panose="02040503050406030204" pitchFamily="18" charset="0"/>
                                </a:rPr>
                                <m:t>−</m:t>
                              </m:r>
                              <m:r>
                                <a:rPr lang="en-US" b="0" i="1" smtClean="0">
                                  <a:latin typeface="Cambria Math" panose="02040503050406030204" pitchFamily="18" charset="0"/>
                                </a:rPr>
                                <m:t>𝑣𝑎𝑙𝑢𝑒</m:t>
                              </m:r>
                            </m:e>
                          </m:mr>
                        </m:m>
                      </m:e>
                    </m:d>
                  </m:oMath>
                </a14:m>
                <a:endParaRPr lang="en-US"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28" t="-3501"/>
                </a:stretch>
              </a:blipFill>
            </p:spPr>
            <p:txBody>
              <a:bodyPr/>
              <a:lstStyle/>
              <a:p>
                <a:r>
                  <a:rPr lang="en-US">
                    <a:noFill/>
                  </a:rPr>
                  <a:t> </a:t>
                </a:r>
              </a:p>
            </p:txBody>
          </p:sp>
        </mc:Fallback>
      </mc:AlternateContent>
    </p:spTree>
    <p:extLst>
      <p:ext uri="{BB962C8B-B14F-4D97-AF65-F5344CB8AC3E}">
        <p14:creationId xmlns:p14="http://schemas.microsoft.com/office/powerpoint/2010/main" val="1280581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br>
              <a:rPr lang="en-US" dirty="0" smtClean="0"/>
            </a:br>
            <a:endParaRPr lang="en-US" dirty="0"/>
          </a:p>
        </p:txBody>
      </p:sp>
      <p:sp>
        <p:nvSpPr>
          <p:cNvPr id="3" name="Content Placeholder 2"/>
          <p:cNvSpPr>
            <a:spLocks noGrp="1"/>
          </p:cNvSpPr>
          <p:nvPr>
            <p:ph idx="1"/>
          </p:nvPr>
        </p:nvSpPr>
        <p:spPr/>
        <p:txBody>
          <a:bodyPr/>
          <a:lstStyle/>
          <a:p>
            <a:r>
              <a:rPr lang="en-US" dirty="0" smtClean="0"/>
              <a:t>Points </a:t>
            </a:r>
            <a:r>
              <a:rPr lang="en-US" i="1" dirty="0"/>
              <a:t>X </a:t>
            </a:r>
            <a:r>
              <a:rPr lang="en-US" dirty="0"/>
              <a:t>and </a:t>
            </a:r>
            <a:r>
              <a:rPr lang="en-US" i="1" dirty="0"/>
              <a:t>Y </a:t>
            </a:r>
            <a:r>
              <a:rPr lang="en-US" dirty="0"/>
              <a:t>are between points </a:t>
            </a:r>
            <a:r>
              <a:rPr lang="en-US" i="1" dirty="0"/>
              <a:t>W </a:t>
            </a:r>
            <a:r>
              <a:rPr lang="en-US" dirty="0"/>
              <a:t>and </a:t>
            </a:r>
            <a:r>
              <a:rPr lang="en-US" i="1" dirty="0"/>
              <a:t>Z</a:t>
            </a:r>
            <a:r>
              <a:rPr lang="en-US" dirty="0"/>
              <a:t>. The distance between points </a:t>
            </a:r>
            <a:r>
              <a:rPr lang="en-US" i="1" dirty="0"/>
              <a:t>W </a:t>
            </a:r>
            <a:r>
              <a:rPr lang="en-US" dirty="0"/>
              <a:t>and </a:t>
            </a:r>
            <a:r>
              <a:rPr lang="en-US" i="1" dirty="0"/>
              <a:t>Z </a:t>
            </a:r>
            <a:r>
              <a:rPr lang="en-US" dirty="0"/>
              <a:t>is thirty-six millimeters. The distance between points </a:t>
            </a:r>
            <a:r>
              <a:rPr lang="en-US" i="1" dirty="0"/>
              <a:t>W </a:t>
            </a:r>
            <a:r>
              <a:rPr lang="en-US" dirty="0"/>
              <a:t>and </a:t>
            </a:r>
            <a:r>
              <a:rPr lang="en-US" i="1" dirty="0"/>
              <a:t>X </a:t>
            </a:r>
            <a:r>
              <a:rPr lang="en-US" dirty="0"/>
              <a:t>is half the distance from point </a:t>
            </a:r>
            <a:r>
              <a:rPr lang="en-US" i="1" dirty="0"/>
              <a:t>X </a:t>
            </a:r>
            <a:r>
              <a:rPr lang="en-US" dirty="0"/>
              <a:t>to point </a:t>
            </a:r>
            <a:r>
              <a:rPr lang="en-US" i="1" dirty="0"/>
              <a:t>Y</a:t>
            </a:r>
            <a:r>
              <a:rPr lang="en-US" dirty="0"/>
              <a:t>. The distance between points </a:t>
            </a:r>
            <a:r>
              <a:rPr lang="en-US" i="1" dirty="0"/>
              <a:t>Y </a:t>
            </a:r>
            <a:r>
              <a:rPr lang="en-US" dirty="0"/>
              <a:t>and </a:t>
            </a:r>
            <a:r>
              <a:rPr lang="en-US" i="1" dirty="0"/>
              <a:t>Z </a:t>
            </a:r>
            <a:r>
              <a:rPr lang="en-US" dirty="0"/>
              <a:t>is one millimeter less than the distance from point </a:t>
            </a:r>
            <a:r>
              <a:rPr lang="en-US" i="1" dirty="0"/>
              <a:t>X </a:t>
            </a:r>
            <a:r>
              <a:rPr lang="en-US" dirty="0"/>
              <a:t>to point </a:t>
            </a:r>
            <a:r>
              <a:rPr lang="en-US" i="1" dirty="0"/>
              <a:t>Y</a:t>
            </a:r>
            <a:r>
              <a:rPr lang="en-US" dirty="0"/>
              <a:t>. What is the length in millimeters of each segment? Write a system of three linear equations to represent the situation and a matrix equation to represent the system. Represent and solve the system using matrices with technology. </a:t>
            </a:r>
          </a:p>
          <a:p>
            <a:endParaRPr lang="en-US" dirty="0"/>
          </a:p>
        </p:txBody>
      </p:sp>
      <p:pic>
        <p:nvPicPr>
          <p:cNvPr id="5" name="Picture 4"/>
          <p:cNvPicPr>
            <a:picLocks noChangeAspect="1"/>
          </p:cNvPicPr>
          <p:nvPr/>
        </p:nvPicPr>
        <p:blipFill>
          <a:blip r:embed="rId2"/>
          <a:stretch>
            <a:fillRect/>
          </a:stretch>
        </p:blipFill>
        <p:spPr>
          <a:xfrm>
            <a:off x="1906633" y="5307330"/>
            <a:ext cx="8378734" cy="681990"/>
          </a:xfrm>
          <a:prstGeom prst="rect">
            <a:avLst/>
          </a:prstGeom>
        </p:spPr>
      </p:pic>
    </p:spTree>
    <p:extLst>
      <p:ext uri="{BB962C8B-B14F-4D97-AF65-F5344CB8AC3E}">
        <p14:creationId xmlns:p14="http://schemas.microsoft.com/office/powerpoint/2010/main" val="3890496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br>
              <a:rPr lang="en-US" dirty="0" smtClean="0"/>
            </a:br>
            <a:endParaRPr lang="en-US" dirty="0"/>
          </a:p>
        </p:txBody>
      </p:sp>
      <p:sp>
        <p:nvSpPr>
          <p:cNvPr id="3" name="Content Placeholder 2"/>
          <p:cNvSpPr>
            <a:spLocks noGrp="1"/>
          </p:cNvSpPr>
          <p:nvPr>
            <p:ph idx="1"/>
          </p:nvPr>
        </p:nvSpPr>
        <p:spPr/>
        <p:txBody>
          <a:bodyPr/>
          <a:lstStyle/>
          <a:p>
            <a:r>
              <a:rPr lang="en-US" b="1" dirty="0" smtClean="0"/>
              <a:t>STEP </a:t>
            </a:r>
            <a:r>
              <a:rPr lang="en-US" b="1" dirty="0"/>
              <a:t>1 </a:t>
            </a:r>
            <a:r>
              <a:rPr lang="en-US" dirty="0"/>
              <a:t>Define variables to represent the unknowns and use them write a system of linear equations to represent the system. </a:t>
            </a:r>
            <a:endParaRPr lang="en-US" dirty="0" smtClean="0"/>
          </a:p>
          <a:p>
            <a:r>
              <a:rPr lang="en-US" dirty="0" smtClean="0"/>
              <a:t>Since </a:t>
            </a:r>
            <a:r>
              <a:rPr lang="en-US" dirty="0"/>
              <a:t>the problem asks you to determine the length of the segments, the variables will represent the lengths, in millimeters, of the three segments. Let </a:t>
            </a:r>
            <a:r>
              <a:rPr lang="en-US" i="1" dirty="0"/>
              <a:t>x </a:t>
            </a:r>
            <a:r>
              <a:rPr lang="en-US" dirty="0"/>
              <a:t>represent the length of </a:t>
            </a:r>
            <a:r>
              <a:rPr lang="en-US" i="1" dirty="0"/>
              <a:t>WX</a:t>
            </a:r>
            <a:r>
              <a:rPr lang="en-US" dirty="0"/>
              <a:t>, let y represent the length of </a:t>
            </a:r>
            <a:r>
              <a:rPr lang="en-US" i="1" dirty="0"/>
              <a:t>XY</a:t>
            </a:r>
            <a:r>
              <a:rPr lang="en-US" dirty="0"/>
              <a:t>, and let </a:t>
            </a:r>
            <a:r>
              <a:rPr lang="en-US" i="1" dirty="0"/>
              <a:t>z </a:t>
            </a:r>
            <a:r>
              <a:rPr lang="en-US" dirty="0"/>
              <a:t>represent the length of </a:t>
            </a:r>
            <a:r>
              <a:rPr lang="en-US" i="1" dirty="0"/>
              <a:t>YZ</a:t>
            </a:r>
            <a:r>
              <a:rPr lang="en-US" dirty="0"/>
              <a:t>.</a:t>
            </a:r>
          </a:p>
          <a:p>
            <a:endParaRPr lang="en-US" dirty="0"/>
          </a:p>
        </p:txBody>
      </p:sp>
      <p:pic>
        <p:nvPicPr>
          <p:cNvPr id="5" name="Picture 4"/>
          <p:cNvPicPr>
            <a:picLocks noChangeAspect="1"/>
          </p:cNvPicPr>
          <p:nvPr/>
        </p:nvPicPr>
        <p:blipFill>
          <a:blip r:embed="rId2"/>
          <a:stretch>
            <a:fillRect/>
          </a:stretch>
        </p:blipFill>
        <p:spPr>
          <a:xfrm>
            <a:off x="1238250" y="5087302"/>
            <a:ext cx="9715500" cy="523875"/>
          </a:xfrm>
          <a:prstGeom prst="rect">
            <a:avLst/>
          </a:prstGeom>
        </p:spPr>
      </p:pic>
    </p:spTree>
    <p:extLst>
      <p:ext uri="{BB962C8B-B14F-4D97-AF65-F5344CB8AC3E}">
        <p14:creationId xmlns:p14="http://schemas.microsoft.com/office/powerpoint/2010/main" val="318613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br>
              <a:rPr lang="en-US" dirty="0" smtClean="0"/>
            </a:b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825625"/>
                <a:ext cx="10515600" cy="4689476"/>
              </a:xfrm>
            </p:spPr>
            <p:txBody>
              <a:bodyPr>
                <a:normAutofit fontScale="92500"/>
              </a:bodyPr>
              <a:lstStyle/>
              <a:p>
                <a:r>
                  <a:rPr lang="en-US" dirty="0" smtClean="0"/>
                  <a:t>“</a:t>
                </a:r>
                <a:r>
                  <a:rPr lang="en-US" dirty="0"/>
                  <a:t>The segment shown is a total of </a:t>
                </a:r>
                <a:r>
                  <a:rPr lang="en-US" dirty="0" smtClean="0"/>
                  <a:t>36 </a:t>
                </a:r>
                <a:r>
                  <a:rPr lang="en-US" dirty="0"/>
                  <a:t>millimeters long</a:t>
                </a:r>
                <a:r>
                  <a:rPr lang="en-US" dirty="0" smtClean="0"/>
                  <a:t>.” → </a:t>
                </a:r>
                <a:r>
                  <a:rPr lang="en-US" b="1" i="1" dirty="0"/>
                  <a:t>x </a:t>
                </a:r>
                <a:r>
                  <a:rPr lang="en-US" dirty="0"/>
                  <a:t>+ </a:t>
                </a:r>
                <a:r>
                  <a:rPr lang="en-US" b="1" i="1" dirty="0"/>
                  <a:t>y </a:t>
                </a:r>
                <a:r>
                  <a:rPr lang="en-US" dirty="0"/>
                  <a:t>+ </a:t>
                </a:r>
                <a:r>
                  <a:rPr lang="en-US" b="1" i="1" dirty="0"/>
                  <a:t>z </a:t>
                </a:r>
                <a:r>
                  <a:rPr lang="en-US" dirty="0"/>
                  <a:t>= 36. </a:t>
                </a:r>
                <a:endParaRPr lang="en-US" dirty="0" smtClean="0"/>
              </a:p>
              <a:p>
                <a:r>
                  <a:rPr lang="en-US" dirty="0" smtClean="0"/>
                  <a:t>“</a:t>
                </a:r>
                <a:r>
                  <a:rPr lang="en-US" dirty="0"/>
                  <a:t>The distance between points </a:t>
                </a:r>
                <a:r>
                  <a:rPr lang="en-US" i="1" dirty="0"/>
                  <a:t>W </a:t>
                </a:r>
                <a:r>
                  <a:rPr lang="en-US" dirty="0"/>
                  <a:t>and </a:t>
                </a:r>
                <a:r>
                  <a:rPr lang="en-US" i="1" dirty="0"/>
                  <a:t>X </a:t>
                </a:r>
                <a:r>
                  <a:rPr lang="en-US" dirty="0"/>
                  <a:t>is half the distance from point </a:t>
                </a:r>
                <a:r>
                  <a:rPr lang="en-US" i="1" dirty="0"/>
                  <a:t>X </a:t>
                </a:r>
                <a:r>
                  <a:rPr lang="en-US" dirty="0"/>
                  <a:t>to point </a:t>
                </a:r>
                <a:r>
                  <a:rPr lang="en-US" i="1" dirty="0"/>
                  <a:t>Y</a:t>
                </a:r>
                <a:r>
                  <a:rPr lang="en-US" dirty="0"/>
                  <a:t>.” → </a:t>
                </a:r>
                <a:r>
                  <a:rPr lang="en-US" b="1" i="1" dirty="0"/>
                  <a:t>x </a:t>
                </a:r>
                <a:r>
                  <a:rPr lang="en-US" dirty="0"/>
                  <a:t>=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oMath>
                </a14:m>
                <a:r>
                  <a:rPr lang="en-US" b="1" i="1" dirty="0" smtClean="0"/>
                  <a:t>y</a:t>
                </a:r>
                <a:r>
                  <a:rPr lang="en-US" dirty="0"/>
                  <a:t>. </a:t>
                </a:r>
                <a:endParaRPr lang="en-US" dirty="0" smtClean="0"/>
              </a:p>
              <a:p>
                <a:r>
                  <a:rPr lang="en-US" dirty="0" smtClean="0"/>
                  <a:t>“</a:t>
                </a:r>
                <a:r>
                  <a:rPr lang="en-US" dirty="0"/>
                  <a:t>The distance between points </a:t>
                </a:r>
                <a:r>
                  <a:rPr lang="en-US" i="1" dirty="0"/>
                  <a:t>Y </a:t>
                </a:r>
                <a:r>
                  <a:rPr lang="en-US" dirty="0"/>
                  <a:t>and </a:t>
                </a:r>
                <a:r>
                  <a:rPr lang="en-US" i="1" dirty="0"/>
                  <a:t>Z </a:t>
                </a:r>
                <a:r>
                  <a:rPr lang="en-US" dirty="0"/>
                  <a:t>is one millimeter less than the distance from point </a:t>
                </a:r>
                <a:r>
                  <a:rPr lang="en-US" i="1" dirty="0"/>
                  <a:t>X </a:t>
                </a:r>
                <a:r>
                  <a:rPr lang="en-US" dirty="0"/>
                  <a:t>to point </a:t>
                </a:r>
                <a:r>
                  <a:rPr lang="en-US" i="1" dirty="0"/>
                  <a:t>Y</a:t>
                </a:r>
                <a:r>
                  <a:rPr lang="en-US" dirty="0"/>
                  <a:t>.” → </a:t>
                </a:r>
                <a:r>
                  <a:rPr lang="en-US" b="1" i="1" dirty="0"/>
                  <a:t>z </a:t>
                </a:r>
                <a:r>
                  <a:rPr lang="en-US" dirty="0"/>
                  <a:t>= </a:t>
                </a:r>
                <a:r>
                  <a:rPr lang="en-US" b="1" i="1" dirty="0"/>
                  <a:t>y </a:t>
                </a:r>
                <a:r>
                  <a:rPr lang="en-US" dirty="0"/>
                  <a:t>– 1. </a:t>
                </a:r>
                <a:endParaRPr lang="en-US" dirty="0" smtClean="0"/>
              </a:p>
              <a:p>
                <a:r>
                  <a:rPr lang="en-US" dirty="0" smtClean="0"/>
                  <a:t>Therefore</a:t>
                </a:r>
                <a:r>
                  <a:rPr lang="en-US" dirty="0"/>
                  <a:t>, a system of linear equations that represents the situation is </a:t>
                </a:r>
              </a:p>
              <a:p>
                <a:pPr algn="ctr"/>
                <a14:m>
                  <m:oMath xmlns:m="http://schemas.openxmlformats.org/officeDocument/2006/math">
                    <m:d>
                      <m:dPr>
                        <m:begChr m:val="{"/>
                        <m:endChr m:val=""/>
                        <m:ctrlPr>
                          <a:rPr lang="en-US" i="1" smtClean="0">
                            <a:latin typeface="Cambria Math" panose="02040503050406030204" pitchFamily="18" charset="0"/>
                          </a:rPr>
                        </m:ctrlPr>
                      </m:dPr>
                      <m:e>
                        <m:eqArr>
                          <m:eqArrPr>
                            <m:ctrlPr>
                              <a:rPr lang="en-US">
                                <a:latin typeface="Cambria Math" panose="02040503050406030204" pitchFamily="18" charset="0"/>
                              </a:rPr>
                            </m:ctrlPr>
                          </m:eqArrPr>
                          <m:e>
                            <m:r>
                              <m:rPr>
                                <m:nor/>
                              </m:rPr>
                              <a:rPr lang="en-US"/>
                              <m:t> </m:t>
                            </m:r>
                            <m:r>
                              <m:rPr>
                                <m:nor/>
                              </m:rPr>
                              <a:rPr lang="es-ES" i="1"/>
                              <m:t>x</m:t>
                            </m:r>
                            <m:r>
                              <m:rPr>
                                <m:nor/>
                              </m:rPr>
                              <a:rPr lang="es-ES" i="1"/>
                              <m:t> + </m:t>
                            </m:r>
                            <m:r>
                              <m:rPr>
                                <m:nor/>
                              </m:rPr>
                              <a:rPr lang="es-ES" i="1"/>
                              <m:t>y</m:t>
                            </m:r>
                            <m:r>
                              <m:rPr>
                                <m:nor/>
                              </m:rPr>
                              <a:rPr lang="es-ES" i="1"/>
                              <m:t> </m:t>
                            </m:r>
                            <m:r>
                              <m:rPr>
                                <m:nor/>
                              </m:rPr>
                              <a:rPr lang="es-ES"/>
                              <m:t>+ </m:t>
                            </m:r>
                            <m:r>
                              <m:rPr>
                                <m:nor/>
                              </m:rPr>
                              <a:rPr lang="es-ES" i="1"/>
                              <m:t>z</m:t>
                            </m:r>
                            <m:r>
                              <m:rPr>
                                <m:nor/>
                              </m:rPr>
                              <a:rPr lang="es-ES" i="1"/>
                              <m:t> </m:t>
                            </m:r>
                            <m:r>
                              <m:rPr>
                                <m:nor/>
                              </m:rPr>
                              <a:rPr lang="es-ES"/>
                              <m:t>= 36 </m:t>
                            </m:r>
                          </m:e>
                          <m:e>
                            <m:r>
                              <m:rPr>
                                <m:nor/>
                              </m:rPr>
                              <a:rPr lang="es-ES" i="1"/>
                              <m:t>x</m:t>
                            </m:r>
                            <m:r>
                              <m:rPr>
                                <m:nor/>
                              </m:rPr>
                              <a:rPr lang="es-ES" i="1"/>
                              <m:t> </m:t>
                            </m:r>
                            <m:r>
                              <m:rPr>
                                <m:nor/>
                              </m:rPr>
                              <a:rPr lang="es-ES"/>
                              <m:t>=</m:t>
                            </m:r>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m:rPr>
                                <m:nor/>
                              </m:rPr>
                              <a:rPr lang="es-ES" i="1"/>
                              <m:t>y</m:t>
                            </m:r>
                            <m:r>
                              <m:rPr>
                                <m:nor/>
                              </m:rPr>
                              <a:rPr lang="es-ES" i="1"/>
                              <m:t> </m:t>
                            </m:r>
                          </m:e>
                          <m:e>
                            <m:r>
                              <m:rPr>
                                <m:nor/>
                              </m:rPr>
                              <a:rPr lang="es-ES" i="1"/>
                              <m:t>z</m:t>
                            </m:r>
                            <m:r>
                              <m:rPr>
                                <m:nor/>
                              </m:rPr>
                              <a:rPr lang="es-ES" i="1"/>
                              <m:t> </m:t>
                            </m:r>
                            <m:r>
                              <m:rPr>
                                <m:nor/>
                              </m:rPr>
                              <a:rPr lang="es-ES"/>
                              <m:t>= </m:t>
                            </m:r>
                            <m:r>
                              <m:rPr>
                                <m:nor/>
                              </m:rPr>
                              <a:rPr lang="es-ES" i="1"/>
                              <m:t>y</m:t>
                            </m:r>
                            <m:r>
                              <m:rPr>
                                <m:nor/>
                              </m:rPr>
                              <a:rPr lang="es-ES" i="1"/>
                              <m:t> </m:t>
                            </m:r>
                            <m:r>
                              <m:rPr>
                                <m:nor/>
                              </m:rPr>
                              <a:rPr lang="es-ES"/>
                              <m:t>– 1  </m:t>
                            </m:r>
                          </m:e>
                        </m:eqArr>
                      </m:e>
                    </m:d>
                  </m:oMath>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825625"/>
                <a:ext cx="10515600" cy="4689476"/>
              </a:xfrm>
              <a:blipFill>
                <a:blip r:embed="rId2"/>
                <a:stretch>
                  <a:fillRect l="-928" t="-1948"/>
                </a:stretch>
              </a:blipFill>
            </p:spPr>
            <p:txBody>
              <a:bodyPr/>
              <a:lstStyle/>
              <a:p>
                <a:r>
                  <a:rPr lang="en-US">
                    <a:noFill/>
                  </a:rPr>
                  <a:t> </a:t>
                </a:r>
              </a:p>
            </p:txBody>
          </p:sp>
        </mc:Fallback>
      </mc:AlternateContent>
    </p:spTree>
    <p:extLst>
      <p:ext uri="{BB962C8B-B14F-4D97-AF65-F5344CB8AC3E}">
        <p14:creationId xmlns:p14="http://schemas.microsoft.com/office/powerpoint/2010/main" val="2321531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br>
              <a:rPr lang="en-US" dirty="0" smtClean="0"/>
            </a:br>
            <a:endParaRPr lang="en-US" dirty="0"/>
          </a:p>
        </p:txBody>
      </p:sp>
      <p:sp>
        <p:nvSpPr>
          <p:cNvPr id="3" name="Content Placeholder 2"/>
          <p:cNvSpPr>
            <a:spLocks noGrp="1"/>
          </p:cNvSpPr>
          <p:nvPr>
            <p:ph idx="1"/>
          </p:nvPr>
        </p:nvSpPr>
        <p:spPr/>
        <p:txBody>
          <a:bodyPr/>
          <a:lstStyle/>
          <a:p>
            <a:r>
              <a:rPr lang="en-US" b="1" dirty="0" smtClean="0"/>
              <a:t>STEP </a:t>
            </a:r>
            <a:r>
              <a:rPr lang="en-US" b="1" dirty="0"/>
              <a:t>2 </a:t>
            </a:r>
            <a:r>
              <a:rPr lang="en-US" dirty="0"/>
              <a:t>Write a matrix equation that corresponds to the system of linear equations you wrote in Step 1. If necessary, rewrite any linear equations that are not already in standard form before writing the matrix equation. </a:t>
            </a:r>
            <a:endParaRPr lang="en-US" dirty="0" smtClean="0"/>
          </a:p>
          <a:p>
            <a:r>
              <a:rPr lang="en-US" dirty="0" smtClean="0"/>
              <a:t>Two </a:t>
            </a:r>
            <a:r>
              <a:rPr lang="en-US" dirty="0"/>
              <a:t>of the linear equations in the system you wrote in Step 1 are not in standard form, so it is necessary to rewrite both equations. Remember that if an equation does not contain all three variables, you should use a term with 0 as a coefficient as a placeholder. </a:t>
            </a:r>
          </a:p>
          <a:p>
            <a:endParaRPr lang="en-US" dirty="0"/>
          </a:p>
        </p:txBody>
      </p:sp>
    </p:spTree>
    <p:extLst>
      <p:ext uri="{BB962C8B-B14F-4D97-AF65-F5344CB8AC3E}">
        <p14:creationId xmlns:p14="http://schemas.microsoft.com/office/powerpoint/2010/main" val="18630953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581</Words>
  <Application>Microsoft Office PowerPoint</Application>
  <PresentationFormat>Widescreen</PresentationFormat>
  <Paragraphs>46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Cambria Math</vt:lpstr>
      <vt:lpstr>Wingdings</vt:lpstr>
      <vt:lpstr>Office Theme</vt:lpstr>
      <vt:lpstr>   Solving Systems of Three   Linear Equations </vt:lpstr>
      <vt:lpstr>Systems of Linear Equations</vt:lpstr>
      <vt:lpstr>Systems of Linear Equations</vt:lpstr>
      <vt:lpstr>Systems of Linear Equations</vt:lpstr>
      <vt:lpstr>Systems of Linear Equations</vt:lpstr>
      <vt:lpstr>Examples </vt:lpstr>
      <vt:lpstr>Examples </vt:lpstr>
      <vt:lpstr>Examples </vt:lpstr>
      <vt:lpstr>Examples </vt:lpstr>
      <vt:lpstr>Examples </vt:lpstr>
      <vt:lpstr>Examples </vt:lpstr>
    </vt:vector>
  </TitlesOfParts>
  <Company>AISD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CALVIN BOYKIN</dc:creator>
  <cp:lastModifiedBy>CALVIN BOYKIN</cp:lastModifiedBy>
  <cp:revision>7</cp:revision>
  <dcterms:created xsi:type="dcterms:W3CDTF">2020-04-06T16:36:12Z</dcterms:created>
  <dcterms:modified xsi:type="dcterms:W3CDTF">2020-04-06T17:28:25Z</dcterms:modified>
</cp:coreProperties>
</file>