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38" autoAdjust="0"/>
    <p:restoredTop sz="94660"/>
  </p:normalViewPr>
  <p:slideViewPr>
    <p:cSldViewPr snapToGrid="0">
      <p:cViewPr varScale="1">
        <p:scale>
          <a:sx n="42" d="100"/>
          <a:sy n="42" d="100"/>
        </p:scale>
        <p:origin x="54" y="86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1A76B54-29C6-44EA-BCFC-8F7871A6E9B4}"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AE43B5-0120-4F32-999C-1B9E7C32BC0E}" type="slidenum">
              <a:rPr lang="en-US" smtClean="0"/>
              <a:t>‹#›</a:t>
            </a:fld>
            <a:endParaRPr lang="en-US"/>
          </a:p>
        </p:txBody>
      </p:sp>
    </p:spTree>
    <p:extLst>
      <p:ext uri="{BB962C8B-B14F-4D97-AF65-F5344CB8AC3E}">
        <p14:creationId xmlns:p14="http://schemas.microsoft.com/office/powerpoint/2010/main" val="41598874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A76B54-29C6-44EA-BCFC-8F7871A6E9B4}"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AE43B5-0120-4F32-999C-1B9E7C32BC0E}" type="slidenum">
              <a:rPr lang="en-US" smtClean="0"/>
              <a:t>‹#›</a:t>
            </a:fld>
            <a:endParaRPr lang="en-US"/>
          </a:p>
        </p:txBody>
      </p:sp>
    </p:spTree>
    <p:extLst>
      <p:ext uri="{BB962C8B-B14F-4D97-AF65-F5344CB8AC3E}">
        <p14:creationId xmlns:p14="http://schemas.microsoft.com/office/powerpoint/2010/main" val="16500714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A76B54-29C6-44EA-BCFC-8F7871A6E9B4}"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AE43B5-0120-4F32-999C-1B9E7C32BC0E}" type="slidenum">
              <a:rPr lang="en-US" smtClean="0"/>
              <a:t>‹#›</a:t>
            </a:fld>
            <a:endParaRPr lang="en-US"/>
          </a:p>
        </p:txBody>
      </p:sp>
    </p:spTree>
    <p:extLst>
      <p:ext uri="{BB962C8B-B14F-4D97-AF65-F5344CB8AC3E}">
        <p14:creationId xmlns:p14="http://schemas.microsoft.com/office/powerpoint/2010/main" val="37061742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A76B54-29C6-44EA-BCFC-8F7871A6E9B4}"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AE43B5-0120-4F32-999C-1B9E7C32BC0E}" type="slidenum">
              <a:rPr lang="en-US" smtClean="0"/>
              <a:t>‹#›</a:t>
            </a:fld>
            <a:endParaRPr lang="en-US"/>
          </a:p>
        </p:txBody>
      </p:sp>
    </p:spTree>
    <p:extLst>
      <p:ext uri="{BB962C8B-B14F-4D97-AF65-F5344CB8AC3E}">
        <p14:creationId xmlns:p14="http://schemas.microsoft.com/office/powerpoint/2010/main" val="1557301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1A76B54-29C6-44EA-BCFC-8F7871A6E9B4}" type="datetimeFigureOut">
              <a:rPr lang="en-US" smtClean="0"/>
              <a:t>4/5/2020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9AE43B5-0120-4F32-999C-1B9E7C32BC0E}" type="slidenum">
              <a:rPr lang="en-US" smtClean="0"/>
              <a:t>‹#›</a:t>
            </a:fld>
            <a:endParaRPr lang="en-US"/>
          </a:p>
        </p:txBody>
      </p:sp>
    </p:spTree>
    <p:extLst>
      <p:ext uri="{BB962C8B-B14F-4D97-AF65-F5344CB8AC3E}">
        <p14:creationId xmlns:p14="http://schemas.microsoft.com/office/powerpoint/2010/main" val="1733020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1A76B54-29C6-44EA-BCFC-8F7871A6E9B4}" type="datetimeFigureOut">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AE43B5-0120-4F32-999C-1B9E7C32BC0E}" type="slidenum">
              <a:rPr lang="en-US" smtClean="0"/>
              <a:t>‹#›</a:t>
            </a:fld>
            <a:endParaRPr lang="en-US"/>
          </a:p>
        </p:txBody>
      </p:sp>
    </p:spTree>
    <p:extLst>
      <p:ext uri="{BB962C8B-B14F-4D97-AF65-F5344CB8AC3E}">
        <p14:creationId xmlns:p14="http://schemas.microsoft.com/office/powerpoint/2010/main" val="29831690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1A76B54-29C6-44EA-BCFC-8F7871A6E9B4}" type="datetimeFigureOut">
              <a:rPr lang="en-US" smtClean="0"/>
              <a:t>4/5/2020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9AE43B5-0120-4F32-999C-1B9E7C32BC0E}" type="slidenum">
              <a:rPr lang="en-US" smtClean="0"/>
              <a:t>‹#›</a:t>
            </a:fld>
            <a:endParaRPr lang="en-US"/>
          </a:p>
        </p:txBody>
      </p:sp>
    </p:spTree>
    <p:extLst>
      <p:ext uri="{BB962C8B-B14F-4D97-AF65-F5344CB8AC3E}">
        <p14:creationId xmlns:p14="http://schemas.microsoft.com/office/powerpoint/2010/main" val="8111503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1A76B54-29C6-44EA-BCFC-8F7871A6E9B4}" type="datetimeFigureOut">
              <a:rPr lang="en-US" smtClean="0"/>
              <a:t>4/5/2020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9AE43B5-0120-4F32-999C-1B9E7C32BC0E}" type="slidenum">
              <a:rPr lang="en-US" smtClean="0"/>
              <a:t>‹#›</a:t>
            </a:fld>
            <a:endParaRPr lang="en-US"/>
          </a:p>
        </p:txBody>
      </p:sp>
    </p:spTree>
    <p:extLst>
      <p:ext uri="{BB962C8B-B14F-4D97-AF65-F5344CB8AC3E}">
        <p14:creationId xmlns:p14="http://schemas.microsoft.com/office/powerpoint/2010/main" val="11944805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A76B54-29C6-44EA-BCFC-8F7871A6E9B4}" type="datetimeFigureOut">
              <a:rPr lang="en-US" smtClean="0"/>
              <a:t>4/5/2020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9AE43B5-0120-4F32-999C-1B9E7C32BC0E}" type="slidenum">
              <a:rPr lang="en-US" smtClean="0"/>
              <a:t>‹#›</a:t>
            </a:fld>
            <a:endParaRPr lang="en-US"/>
          </a:p>
        </p:txBody>
      </p:sp>
    </p:spTree>
    <p:extLst>
      <p:ext uri="{BB962C8B-B14F-4D97-AF65-F5344CB8AC3E}">
        <p14:creationId xmlns:p14="http://schemas.microsoft.com/office/powerpoint/2010/main" val="4515282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1A76B54-29C6-44EA-BCFC-8F7871A6E9B4}" type="datetimeFigureOut">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AE43B5-0120-4F32-999C-1B9E7C32BC0E}" type="slidenum">
              <a:rPr lang="en-US" smtClean="0"/>
              <a:t>‹#›</a:t>
            </a:fld>
            <a:endParaRPr lang="en-US"/>
          </a:p>
        </p:txBody>
      </p:sp>
    </p:spTree>
    <p:extLst>
      <p:ext uri="{BB962C8B-B14F-4D97-AF65-F5344CB8AC3E}">
        <p14:creationId xmlns:p14="http://schemas.microsoft.com/office/powerpoint/2010/main" val="487392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1A76B54-29C6-44EA-BCFC-8F7871A6E9B4}" type="datetimeFigureOut">
              <a:rPr lang="en-US" smtClean="0"/>
              <a:t>4/5/2020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9AE43B5-0120-4F32-999C-1B9E7C32BC0E}" type="slidenum">
              <a:rPr lang="en-US" smtClean="0"/>
              <a:t>‹#›</a:t>
            </a:fld>
            <a:endParaRPr lang="en-US"/>
          </a:p>
        </p:txBody>
      </p:sp>
    </p:spTree>
    <p:extLst>
      <p:ext uri="{BB962C8B-B14F-4D97-AF65-F5344CB8AC3E}">
        <p14:creationId xmlns:p14="http://schemas.microsoft.com/office/powerpoint/2010/main" val="3000797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A76B54-29C6-44EA-BCFC-8F7871A6E9B4}" type="datetimeFigureOut">
              <a:rPr lang="en-US" smtClean="0"/>
              <a:t>4/5/2020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AE43B5-0120-4F32-999C-1B9E7C32BC0E}" type="slidenum">
              <a:rPr lang="en-US" smtClean="0"/>
              <a:t>‹#›</a:t>
            </a:fld>
            <a:endParaRPr lang="en-US"/>
          </a:p>
        </p:txBody>
      </p:sp>
    </p:spTree>
    <p:extLst>
      <p:ext uri="{BB962C8B-B14F-4D97-AF65-F5344CB8AC3E}">
        <p14:creationId xmlns:p14="http://schemas.microsoft.com/office/powerpoint/2010/main" val="10356572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
            </a:r>
            <a:br>
              <a:rPr lang="en-US" dirty="0"/>
            </a:br>
            <a:r>
              <a:rPr lang="en-US" dirty="0"/>
              <a:t/>
            </a:r>
            <a:br>
              <a:rPr lang="en-US" dirty="0"/>
            </a:br>
            <a:r>
              <a:rPr lang="en-US" dirty="0"/>
              <a:t> Adding and Subtracting Matrices </a:t>
            </a: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20252494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b="1" dirty="0" smtClean="0"/>
              <a:t>STEP </a:t>
            </a:r>
            <a:r>
              <a:rPr lang="en-US" b="1" dirty="0"/>
              <a:t>1 </a:t>
            </a:r>
            <a:r>
              <a:rPr lang="en-US" dirty="0"/>
              <a:t>Construct matrix E for the 2015 extreme temperatures and matrix A for the average temperatures for the winter months. </a:t>
            </a:r>
          </a:p>
          <a:p>
            <a:endParaRPr lang="en-US" dirty="0"/>
          </a:p>
        </p:txBody>
      </p:sp>
      <p:pic>
        <p:nvPicPr>
          <p:cNvPr id="4" name="Picture 3"/>
          <p:cNvPicPr>
            <a:picLocks noChangeAspect="1"/>
          </p:cNvPicPr>
          <p:nvPr/>
        </p:nvPicPr>
        <p:blipFill>
          <a:blip r:embed="rId2"/>
          <a:stretch>
            <a:fillRect/>
          </a:stretch>
        </p:blipFill>
        <p:spPr>
          <a:xfrm>
            <a:off x="919823" y="3475514"/>
            <a:ext cx="10352353" cy="1951673"/>
          </a:xfrm>
          <a:prstGeom prst="rect">
            <a:avLst/>
          </a:prstGeom>
        </p:spPr>
      </p:pic>
    </p:spTree>
    <p:extLst>
      <p:ext uri="{BB962C8B-B14F-4D97-AF65-F5344CB8AC3E}">
        <p14:creationId xmlns:p14="http://schemas.microsoft.com/office/powerpoint/2010/main" val="18162798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smtClean="0"/>
              <a:t>Step </a:t>
            </a:r>
            <a:r>
              <a:rPr lang="en-US" dirty="0"/>
              <a:t>2 Compare the extreme temperatures to the average temperatures for each month by subtracting matrix A from matrix E to create matrix D. </a:t>
            </a:r>
          </a:p>
          <a:p>
            <a:endParaRPr lang="en-US" dirty="0"/>
          </a:p>
        </p:txBody>
      </p:sp>
      <p:pic>
        <p:nvPicPr>
          <p:cNvPr id="4" name="Picture 3"/>
          <p:cNvPicPr>
            <a:picLocks noChangeAspect="1"/>
          </p:cNvPicPr>
          <p:nvPr/>
        </p:nvPicPr>
        <p:blipFill>
          <a:blip r:embed="rId2"/>
          <a:stretch>
            <a:fillRect/>
          </a:stretch>
        </p:blipFill>
        <p:spPr>
          <a:xfrm>
            <a:off x="958211" y="4001294"/>
            <a:ext cx="10275578" cy="1381126"/>
          </a:xfrm>
          <a:prstGeom prst="rect">
            <a:avLst/>
          </a:prstGeom>
        </p:spPr>
      </p:pic>
    </p:spTree>
    <p:extLst>
      <p:ext uri="{BB962C8B-B14F-4D97-AF65-F5344CB8AC3E}">
        <p14:creationId xmlns:p14="http://schemas.microsoft.com/office/powerpoint/2010/main" val="30597035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smtClean="0"/>
              <a:t>Brothers </a:t>
            </a:r>
            <a:r>
              <a:rPr lang="en-US" dirty="0"/>
              <a:t>Fernando and Ramon have a friendly contest about who can make more money during the summer. The tables show how much each of them has earned at the end of each summer month by how much they have deposited in their checking and savings accounts. Make a matrix with the data from each table, and subtract the matrices to compare their earnings. Use the difference matrix to compare their overall earnings to determine who wins the contest. </a:t>
            </a:r>
          </a:p>
          <a:p>
            <a:endParaRPr lang="en-US" dirty="0"/>
          </a:p>
        </p:txBody>
      </p:sp>
    </p:spTree>
    <p:extLst>
      <p:ext uri="{BB962C8B-B14F-4D97-AF65-F5344CB8AC3E}">
        <p14:creationId xmlns:p14="http://schemas.microsoft.com/office/powerpoint/2010/main" val="2405911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pic>
        <p:nvPicPr>
          <p:cNvPr id="4" name="Content Placeholder 3"/>
          <p:cNvPicPr>
            <a:picLocks noGrp="1" noChangeAspect="1"/>
          </p:cNvPicPr>
          <p:nvPr>
            <p:ph idx="1"/>
          </p:nvPr>
        </p:nvPicPr>
        <p:blipFill>
          <a:blip r:embed="rId2"/>
          <a:stretch>
            <a:fillRect/>
          </a:stretch>
        </p:blipFill>
        <p:spPr>
          <a:xfrm>
            <a:off x="805674" y="2766060"/>
            <a:ext cx="10580651" cy="2472531"/>
          </a:xfrm>
          <a:prstGeom prst="rect">
            <a:avLst/>
          </a:prstGeom>
        </p:spPr>
      </p:pic>
    </p:spTree>
    <p:extLst>
      <p:ext uri="{BB962C8B-B14F-4D97-AF65-F5344CB8AC3E}">
        <p14:creationId xmlns:p14="http://schemas.microsoft.com/office/powerpoint/2010/main" val="25804272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b="1" dirty="0" smtClean="0"/>
              <a:t>STEP </a:t>
            </a:r>
            <a:r>
              <a:rPr lang="en-US" b="1" dirty="0"/>
              <a:t>1 </a:t>
            </a:r>
            <a:r>
              <a:rPr lang="en-US" dirty="0"/>
              <a:t>Place the data from the tables into matrices. </a:t>
            </a:r>
          </a:p>
          <a:p>
            <a:endParaRPr lang="en-US" dirty="0"/>
          </a:p>
        </p:txBody>
      </p:sp>
      <p:pic>
        <p:nvPicPr>
          <p:cNvPr id="4" name="Picture 3"/>
          <p:cNvPicPr>
            <a:picLocks noChangeAspect="1"/>
          </p:cNvPicPr>
          <p:nvPr/>
        </p:nvPicPr>
        <p:blipFill>
          <a:blip r:embed="rId2"/>
          <a:stretch>
            <a:fillRect/>
          </a:stretch>
        </p:blipFill>
        <p:spPr>
          <a:xfrm>
            <a:off x="1448056" y="3255644"/>
            <a:ext cx="9295887" cy="2299336"/>
          </a:xfrm>
          <a:prstGeom prst="rect">
            <a:avLst/>
          </a:prstGeom>
        </p:spPr>
      </p:pic>
    </p:spTree>
    <p:extLst>
      <p:ext uri="{BB962C8B-B14F-4D97-AF65-F5344CB8AC3E}">
        <p14:creationId xmlns:p14="http://schemas.microsoft.com/office/powerpoint/2010/main" val="30598373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b="1" dirty="0" smtClean="0"/>
              <a:t>STEP </a:t>
            </a:r>
            <a:r>
              <a:rPr lang="en-US" b="1" dirty="0"/>
              <a:t>2 </a:t>
            </a:r>
            <a:r>
              <a:rPr lang="en-US" dirty="0"/>
              <a:t>Subtract the matrices, R - F, to compare Ramon’s earnings to Fernando’s. </a:t>
            </a:r>
          </a:p>
          <a:p>
            <a:endParaRPr lang="en-US" dirty="0"/>
          </a:p>
        </p:txBody>
      </p:sp>
      <p:pic>
        <p:nvPicPr>
          <p:cNvPr id="4" name="Picture 3"/>
          <p:cNvPicPr>
            <a:picLocks noChangeAspect="1"/>
          </p:cNvPicPr>
          <p:nvPr/>
        </p:nvPicPr>
        <p:blipFill>
          <a:blip r:embed="rId2"/>
          <a:stretch>
            <a:fillRect/>
          </a:stretch>
        </p:blipFill>
        <p:spPr>
          <a:xfrm>
            <a:off x="1005220" y="3259454"/>
            <a:ext cx="10181560" cy="2478406"/>
          </a:xfrm>
          <a:prstGeom prst="rect">
            <a:avLst/>
          </a:prstGeom>
        </p:spPr>
      </p:pic>
    </p:spTree>
    <p:extLst>
      <p:ext uri="{BB962C8B-B14F-4D97-AF65-F5344CB8AC3E}">
        <p14:creationId xmlns:p14="http://schemas.microsoft.com/office/powerpoint/2010/main" val="305649350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b="1" dirty="0" smtClean="0"/>
              <a:t>STEP </a:t>
            </a:r>
            <a:r>
              <a:rPr lang="en-US" b="1" dirty="0"/>
              <a:t>3 </a:t>
            </a:r>
            <a:r>
              <a:rPr lang="en-US" dirty="0"/>
              <a:t>Matrix D shows the comparison of Ramon’s earnings to Fernando’s. In June, he has earned $115 more than Fernando because he has $135 more in checking and $20 less in savings. In July, Ramon has earned $140 more if his deposits in checking and savings are combined. In August, Ramon has deposited a total of $50 less than Fernando. So, overall, Ramon is $115 + $140 – $50, or $205 ahead of Fernando, so Ramon wins their contest. </a:t>
            </a:r>
          </a:p>
          <a:p>
            <a:endParaRPr lang="en-US" dirty="0"/>
          </a:p>
        </p:txBody>
      </p:sp>
    </p:spTree>
    <p:extLst>
      <p:ext uri="{BB962C8B-B14F-4D97-AF65-F5344CB8AC3E}">
        <p14:creationId xmlns:p14="http://schemas.microsoft.com/office/powerpoint/2010/main" val="2493357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318276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2077224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23612627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Matrices</a:t>
            </a:r>
            <a:endParaRPr lang="en-US" dirty="0"/>
          </a:p>
        </p:txBody>
      </p:sp>
      <p:sp>
        <p:nvSpPr>
          <p:cNvPr id="3" name="Content Placeholder 2"/>
          <p:cNvSpPr>
            <a:spLocks noGrp="1"/>
          </p:cNvSpPr>
          <p:nvPr>
            <p:ph idx="1"/>
          </p:nvPr>
        </p:nvSpPr>
        <p:spPr/>
        <p:txBody>
          <a:bodyPr/>
          <a:lstStyle/>
          <a:p>
            <a:r>
              <a:rPr lang="en-US" dirty="0" smtClean="0"/>
              <a:t>Matrices </a:t>
            </a:r>
            <a:r>
              <a:rPr lang="en-US" dirty="0"/>
              <a:t>are used to organize and represent sets of data. One benefit to using matrices is that once the data is presented in a matrix, you can use technology to efficiently make calculations with the data. </a:t>
            </a:r>
          </a:p>
          <a:p>
            <a:endParaRPr lang="en-US" dirty="0"/>
          </a:p>
        </p:txBody>
      </p:sp>
    </p:spTree>
    <p:extLst>
      <p:ext uri="{BB962C8B-B14F-4D97-AF65-F5344CB8AC3E}">
        <p14:creationId xmlns:p14="http://schemas.microsoft.com/office/powerpoint/2010/main" val="15006888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67894065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Adding Matrices</a:t>
            </a:r>
            <a:endParaRPr lang="en-US" dirty="0"/>
          </a:p>
        </p:txBody>
      </p:sp>
      <p:sp>
        <p:nvSpPr>
          <p:cNvPr id="3" name="Content Placeholder 2"/>
          <p:cNvSpPr>
            <a:spLocks noGrp="1"/>
          </p:cNvSpPr>
          <p:nvPr>
            <p:ph idx="1"/>
          </p:nvPr>
        </p:nvSpPr>
        <p:spPr/>
        <p:txBody>
          <a:bodyPr/>
          <a:lstStyle/>
          <a:p>
            <a:r>
              <a:rPr lang="en-US" dirty="0" smtClean="0"/>
              <a:t>To </a:t>
            </a:r>
            <a:r>
              <a:rPr lang="en-US" dirty="0"/>
              <a:t>add two matrices together, you must first make sure that the </a:t>
            </a:r>
            <a:r>
              <a:rPr lang="en-US" dirty="0" smtClean="0"/>
              <a:t>     matrices </a:t>
            </a:r>
            <a:r>
              <a:rPr lang="en-US" dirty="0"/>
              <a:t>are the same size. The two addend matrices must have the same number of rows and the same number of columns. </a:t>
            </a:r>
          </a:p>
          <a:p>
            <a:endParaRPr lang="en-US" dirty="0"/>
          </a:p>
        </p:txBody>
      </p:sp>
      <p:pic>
        <p:nvPicPr>
          <p:cNvPr id="4" name="Picture 3"/>
          <p:cNvPicPr>
            <a:picLocks noChangeAspect="1"/>
          </p:cNvPicPr>
          <p:nvPr/>
        </p:nvPicPr>
        <p:blipFill>
          <a:blip r:embed="rId2"/>
          <a:stretch>
            <a:fillRect/>
          </a:stretch>
        </p:blipFill>
        <p:spPr>
          <a:xfrm>
            <a:off x="474819" y="3241675"/>
            <a:ext cx="11242361" cy="1519238"/>
          </a:xfrm>
          <a:prstGeom prst="rect">
            <a:avLst/>
          </a:prstGeom>
        </p:spPr>
      </p:pic>
    </p:spTree>
    <p:extLst>
      <p:ext uri="{BB962C8B-B14F-4D97-AF65-F5344CB8AC3E}">
        <p14:creationId xmlns:p14="http://schemas.microsoft.com/office/powerpoint/2010/main" val="1868938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Subtracting Matrices</a:t>
            </a:r>
            <a:endParaRPr lang="en-US" dirty="0"/>
          </a:p>
        </p:txBody>
      </p:sp>
      <p:sp>
        <p:nvSpPr>
          <p:cNvPr id="3" name="Content Placeholder 2"/>
          <p:cNvSpPr>
            <a:spLocks noGrp="1"/>
          </p:cNvSpPr>
          <p:nvPr>
            <p:ph idx="1"/>
          </p:nvPr>
        </p:nvSpPr>
        <p:spPr/>
        <p:txBody>
          <a:bodyPr/>
          <a:lstStyle/>
          <a:p>
            <a:r>
              <a:rPr lang="en-US" dirty="0" smtClean="0"/>
              <a:t>As </a:t>
            </a:r>
            <a:r>
              <a:rPr lang="en-US" dirty="0"/>
              <a:t>with addition, to subtract two matrices, you must first make sure that the matrices are the same size. The subtrahend matrix and the minuend matrix must have the same number of rows and the same number of columns. </a:t>
            </a:r>
            <a:endParaRPr lang="en-US" dirty="0" smtClean="0"/>
          </a:p>
          <a:p>
            <a:r>
              <a:rPr lang="en-US" dirty="0" smtClean="0"/>
              <a:t>Just as with regular subtraction, you must pay </a:t>
            </a:r>
            <a:r>
              <a:rPr lang="en-US" dirty="0"/>
              <a:t>attention to the order of the two matrices. </a:t>
            </a:r>
          </a:p>
          <a:p>
            <a:endParaRPr lang="en-US" dirty="0"/>
          </a:p>
          <a:p>
            <a:endParaRPr lang="en-US" dirty="0"/>
          </a:p>
        </p:txBody>
      </p:sp>
      <p:pic>
        <p:nvPicPr>
          <p:cNvPr id="4" name="Picture 3"/>
          <p:cNvPicPr>
            <a:picLocks noChangeAspect="1"/>
          </p:cNvPicPr>
          <p:nvPr/>
        </p:nvPicPr>
        <p:blipFill>
          <a:blip r:embed="rId2"/>
          <a:stretch>
            <a:fillRect/>
          </a:stretch>
        </p:blipFill>
        <p:spPr>
          <a:xfrm>
            <a:off x="432775" y="4712812"/>
            <a:ext cx="11326450" cy="1464151"/>
          </a:xfrm>
          <a:prstGeom prst="rect">
            <a:avLst/>
          </a:prstGeom>
        </p:spPr>
      </p:pic>
    </p:spTree>
    <p:extLst>
      <p:ext uri="{BB962C8B-B14F-4D97-AF65-F5344CB8AC3E}">
        <p14:creationId xmlns:p14="http://schemas.microsoft.com/office/powerpoint/2010/main" val="6850260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dirty="0" smtClean="0"/>
              <a:t>The </a:t>
            </a:r>
            <a:r>
              <a:rPr lang="en-US" dirty="0"/>
              <a:t>Right Around the Corner Entertainment Center carries new and used electronic games, videos, and audio CDs. In Table 1, the company’s end-of-year inventory is shown by new and used items. The company received a delivery of additional items, shown in Table 2. Construct a matrix for each table and then find the company’s new inventory by taking the sum of the two matrices and displaying the results in the sum matrix. </a:t>
            </a:r>
          </a:p>
          <a:p>
            <a:endParaRPr lang="en-US" dirty="0"/>
          </a:p>
        </p:txBody>
      </p:sp>
    </p:spTree>
    <p:extLst>
      <p:ext uri="{BB962C8B-B14F-4D97-AF65-F5344CB8AC3E}">
        <p14:creationId xmlns:p14="http://schemas.microsoft.com/office/powerpoint/2010/main" val="682175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pic>
        <p:nvPicPr>
          <p:cNvPr id="5" name="Content Placeholder 4"/>
          <p:cNvPicPr>
            <a:picLocks noGrp="1" noChangeAspect="1"/>
          </p:cNvPicPr>
          <p:nvPr>
            <p:ph idx="1"/>
          </p:nvPr>
        </p:nvPicPr>
        <p:blipFill>
          <a:blip r:embed="rId2"/>
          <a:stretch>
            <a:fillRect/>
          </a:stretch>
        </p:blipFill>
        <p:spPr>
          <a:xfrm>
            <a:off x="797277" y="2650808"/>
            <a:ext cx="10597445" cy="2424112"/>
          </a:xfrm>
          <a:prstGeom prst="rect">
            <a:avLst/>
          </a:prstGeom>
        </p:spPr>
      </p:pic>
    </p:spTree>
    <p:extLst>
      <p:ext uri="{BB962C8B-B14F-4D97-AF65-F5344CB8AC3E}">
        <p14:creationId xmlns:p14="http://schemas.microsoft.com/office/powerpoint/2010/main" val="2458278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b="1" dirty="0" smtClean="0"/>
              <a:t>STEP </a:t>
            </a:r>
            <a:r>
              <a:rPr lang="en-US" b="1" dirty="0"/>
              <a:t>1 </a:t>
            </a:r>
            <a:r>
              <a:rPr lang="en-US" dirty="0"/>
              <a:t>Construct a matrix for Table 1 and 2. The way that the table is set up suggests how we can organize the matrices, with the new and used categories for the columns and the types of products to categorize the rows. </a:t>
            </a:r>
          </a:p>
          <a:p>
            <a:endParaRPr lang="en-US" dirty="0"/>
          </a:p>
        </p:txBody>
      </p:sp>
      <p:pic>
        <p:nvPicPr>
          <p:cNvPr id="4" name="Picture 3"/>
          <p:cNvPicPr>
            <a:picLocks noChangeAspect="1"/>
          </p:cNvPicPr>
          <p:nvPr/>
        </p:nvPicPr>
        <p:blipFill>
          <a:blip r:embed="rId2"/>
          <a:stretch>
            <a:fillRect/>
          </a:stretch>
        </p:blipFill>
        <p:spPr>
          <a:xfrm>
            <a:off x="1579994" y="3662061"/>
            <a:ext cx="9032012" cy="2514902"/>
          </a:xfrm>
          <a:prstGeom prst="rect">
            <a:avLst/>
          </a:prstGeom>
        </p:spPr>
      </p:pic>
    </p:spTree>
    <p:extLst>
      <p:ext uri="{BB962C8B-B14F-4D97-AF65-F5344CB8AC3E}">
        <p14:creationId xmlns:p14="http://schemas.microsoft.com/office/powerpoint/2010/main" val="26018654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lstStyle/>
          <a:p>
            <a:r>
              <a:rPr lang="en-US" b="1" dirty="0" smtClean="0"/>
              <a:t>STEP </a:t>
            </a:r>
            <a:r>
              <a:rPr lang="en-US" b="1" dirty="0"/>
              <a:t>2 </a:t>
            </a:r>
            <a:r>
              <a:rPr lang="en-US" dirty="0"/>
              <a:t>Add M</a:t>
            </a:r>
            <a:r>
              <a:rPr lang="en-US" baseline="-25000" dirty="0"/>
              <a:t>1</a:t>
            </a:r>
            <a:r>
              <a:rPr lang="en-US" dirty="0"/>
              <a:t> and M</a:t>
            </a:r>
            <a:r>
              <a:rPr lang="en-US" baseline="-25000" dirty="0"/>
              <a:t>2</a:t>
            </a:r>
            <a:r>
              <a:rPr lang="en-US" dirty="0"/>
              <a:t> to find and display the new inventory. </a:t>
            </a:r>
          </a:p>
          <a:p>
            <a:endParaRPr lang="en-US" dirty="0"/>
          </a:p>
        </p:txBody>
      </p:sp>
      <p:pic>
        <p:nvPicPr>
          <p:cNvPr id="4" name="Picture 3"/>
          <p:cNvPicPr>
            <a:picLocks noChangeAspect="1"/>
          </p:cNvPicPr>
          <p:nvPr/>
        </p:nvPicPr>
        <p:blipFill>
          <a:blip r:embed="rId2"/>
          <a:stretch>
            <a:fillRect/>
          </a:stretch>
        </p:blipFill>
        <p:spPr>
          <a:xfrm>
            <a:off x="1126490" y="2961164"/>
            <a:ext cx="9939020" cy="2080260"/>
          </a:xfrm>
          <a:prstGeom prst="rect">
            <a:avLst/>
          </a:prstGeom>
        </p:spPr>
      </p:pic>
    </p:spTree>
    <p:extLst>
      <p:ext uri="{BB962C8B-B14F-4D97-AF65-F5344CB8AC3E}">
        <p14:creationId xmlns:p14="http://schemas.microsoft.com/office/powerpoint/2010/main" val="1529816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idx="1"/>
          </p:nvPr>
        </p:nvSpPr>
        <p:spPr/>
        <p:txBody>
          <a:bodyPr>
            <a:normAutofit lnSpcReduction="10000"/>
          </a:bodyPr>
          <a:lstStyle/>
          <a:p>
            <a:r>
              <a:rPr lang="en-US" dirty="0" smtClean="0"/>
              <a:t>The </a:t>
            </a:r>
            <a:r>
              <a:rPr lang="en-US" dirty="0"/>
              <a:t>extreme high and low temperatures for the winter months of 2015 in a town on the Canadian border are given in the list as well as the average highs and lows for the area. Construct a 2 × 3 matrix for each list, use the matrices to compare the extreme temperatures from 2015 to the average temperatures, and interpret the results. </a:t>
            </a:r>
          </a:p>
          <a:p>
            <a:r>
              <a:rPr lang="en-US" dirty="0" smtClean="0"/>
              <a:t>2015 </a:t>
            </a:r>
            <a:r>
              <a:rPr lang="en-US" dirty="0"/>
              <a:t>extreme temperatures: December, highest 63° and lowest 17°; January, highest 59° and lowest -4°; February, highest 28° and lowest </a:t>
            </a:r>
            <a:r>
              <a:rPr lang="en-US" dirty="0" smtClean="0"/>
              <a:t> -6</a:t>
            </a:r>
            <a:r>
              <a:rPr lang="en-US" dirty="0"/>
              <a:t>° </a:t>
            </a:r>
          </a:p>
          <a:p>
            <a:r>
              <a:rPr lang="en-US" dirty="0" smtClean="0"/>
              <a:t>Average </a:t>
            </a:r>
            <a:r>
              <a:rPr lang="en-US" dirty="0"/>
              <a:t>temperatures from 1978 to 2014: December, high 38° and low 18°; January, high 36° and low 17°; February, high 38° and low 20°. </a:t>
            </a:r>
          </a:p>
          <a:p>
            <a:endParaRPr lang="en-US" dirty="0"/>
          </a:p>
        </p:txBody>
      </p:sp>
    </p:spTree>
    <p:extLst>
      <p:ext uri="{BB962C8B-B14F-4D97-AF65-F5344CB8AC3E}">
        <p14:creationId xmlns:p14="http://schemas.microsoft.com/office/powerpoint/2010/main" val="8105794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TotalTime>
  <Words>690</Words>
  <Application>Microsoft Office PowerPoint</Application>
  <PresentationFormat>Widescreen</PresentationFormat>
  <Paragraphs>36</Paragraphs>
  <Slides>20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Calibri Light</vt:lpstr>
      <vt:lpstr>Office Theme</vt:lpstr>
      <vt:lpstr>   Adding and Subtracting Matrices </vt:lpstr>
      <vt:lpstr>Matrices</vt:lpstr>
      <vt:lpstr>Adding Matrices</vt:lpstr>
      <vt:lpstr>Subtracting Matrices</vt:lpstr>
      <vt:lpstr>Examples</vt:lpstr>
      <vt:lpstr>Examples</vt:lpstr>
      <vt:lpstr>Examples</vt:lpstr>
      <vt:lpstr>Examples</vt:lpstr>
      <vt:lpstr>Examples</vt:lpstr>
      <vt:lpstr>Examples</vt:lpstr>
      <vt:lpstr>Examples</vt:lpstr>
      <vt:lpstr>Examples</vt:lpstr>
      <vt:lpstr>Examples</vt:lpstr>
      <vt:lpstr>Examples</vt:lpstr>
      <vt:lpstr>Examples</vt:lpstr>
      <vt:lpstr>Examples</vt:lpstr>
      <vt:lpstr>Examples</vt:lpstr>
      <vt:lpstr>Examples</vt:lpstr>
      <vt:lpstr>Examples</vt:lpstr>
      <vt:lpstr>Examples</vt:lpstr>
    </vt:vector>
  </TitlesOfParts>
  <Company>AISD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CALVIN BOYKIN</dc:creator>
  <cp:lastModifiedBy>CALVIN BOYKIN</cp:lastModifiedBy>
  <cp:revision>4</cp:revision>
  <dcterms:created xsi:type="dcterms:W3CDTF">2020-04-05T23:21:12Z</dcterms:created>
  <dcterms:modified xsi:type="dcterms:W3CDTF">2020-04-05T23:42:40Z</dcterms:modified>
</cp:coreProperties>
</file>