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42" d="100"/>
          <a:sy n="42" d="100"/>
        </p:scale>
        <p:origin x="54"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8EC2E6-5113-40C8-86FF-5BBE6047B203}"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44498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EC2E6-5113-40C8-86FF-5BBE6047B203}"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320150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EC2E6-5113-40C8-86FF-5BBE6047B203}"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298707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EC2E6-5113-40C8-86FF-5BBE6047B203}"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205308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8EC2E6-5113-40C8-86FF-5BBE6047B203}"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1215374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8EC2E6-5113-40C8-86FF-5BBE6047B203}"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418328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8EC2E6-5113-40C8-86FF-5BBE6047B203}"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108190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8EC2E6-5113-40C8-86FF-5BBE6047B203}"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2609908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EC2E6-5113-40C8-86FF-5BBE6047B203}"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113700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8EC2E6-5113-40C8-86FF-5BBE6047B203}"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39134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8EC2E6-5113-40C8-86FF-5BBE6047B203}"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478B6-D58A-4BAA-BD09-75F47C9EF756}" type="slidenum">
              <a:rPr lang="en-US" smtClean="0"/>
              <a:t>‹#›</a:t>
            </a:fld>
            <a:endParaRPr lang="en-US"/>
          </a:p>
        </p:txBody>
      </p:sp>
    </p:spTree>
    <p:extLst>
      <p:ext uri="{BB962C8B-B14F-4D97-AF65-F5344CB8AC3E}">
        <p14:creationId xmlns:p14="http://schemas.microsoft.com/office/powerpoint/2010/main" val="4156111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EC2E6-5113-40C8-86FF-5BBE6047B203}" type="datetimeFigureOut">
              <a:rPr lang="en-US" smtClean="0"/>
              <a:t>3/23/2020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478B6-D58A-4BAA-BD09-75F47C9EF756}" type="slidenum">
              <a:rPr lang="en-US" smtClean="0"/>
              <a:t>‹#›</a:t>
            </a:fld>
            <a:endParaRPr lang="en-US"/>
          </a:p>
        </p:txBody>
      </p:sp>
    </p:spTree>
    <p:extLst>
      <p:ext uri="{BB962C8B-B14F-4D97-AF65-F5344CB8AC3E}">
        <p14:creationId xmlns:p14="http://schemas.microsoft.com/office/powerpoint/2010/main" val="2797559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Factoring Polynomials With Graphs and Tables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471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838200" y="1825625"/>
            <a:ext cx="10515600" cy="4620896"/>
          </a:xfrm>
        </p:spPr>
        <p:txBody>
          <a:bodyPr>
            <a:normAutofit fontScale="92500" lnSpcReduction="10000"/>
          </a:bodyPr>
          <a:lstStyle/>
          <a:p>
            <a:r>
              <a:rPr lang="en-US" b="1" dirty="0" smtClean="0"/>
              <a:t>STEP </a:t>
            </a:r>
            <a:r>
              <a:rPr lang="en-US" b="1" dirty="0"/>
              <a:t>1 </a:t>
            </a:r>
            <a:r>
              <a:rPr lang="en-US" dirty="0"/>
              <a:t>Determine the x-intercepts of the cubic function from its graph. Verify your answers by using the equation of the function. </a:t>
            </a:r>
          </a:p>
          <a:p>
            <a:pPr algn="ctr"/>
            <a:r>
              <a:rPr lang="en-US" dirty="0" smtClean="0"/>
              <a:t>x = -3 and 6</a:t>
            </a:r>
          </a:p>
          <a:p>
            <a:endParaRPr lang="en-US" dirty="0"/>
          </a:p>
          <a:p>
            <a:r>
              <a:rPr lang="en-US" b="1" dirty="0"/>
              <a:t>STEP 2 </a:t>
            </a:r>
            <a:r>
              <a:rPr lang="en-US" dirty="0"/>
              <a:t>Use each </a:t>
            </a:r>
            <a:r>
              <a:rPr lang="en-US" b="1" i="1" dirty="0"/>
              <a:t>x</a:t>
            </a:r>
            <a:r>
              <a:rPr lang="en-US" dirty="0"/>
              <a:t>-intercept to determine binomial factor(s</a:t>
            </a:r>
            <a:r>
              <a:rPr lang="en-US" dirty="0" smtClean="0"/>
              <a:t>).</a:t>
            </a:r>
          </a:p>
          <a:p>
            <a:pPr algn="ctr"/>
            <a:r>
              <a:rPr lang="en-US" dirty="0" smtClean="0"/>
              <a:t> </a:t>
            </a:r>
            <a:r>
              <a:rPr lang="en-US" i="1" dirty="0"/>
              <a:t>x </a:t>
            </a:r>
            <a:r>
              <a:rPr lang="en-US" dirty="0"/>
              <a:t>= -3 </a:t>
            </a:r>
            <a:r>
              <a:rPr lang="en-US" dirty="0" smtClean="0"/>
              <a:t>	 	</a:t>
            </a:r>
            <a:r>
              <a:rPr lang="en-US" i="1" dirty="0" smtClean="0"/>
              <a:t>x </a:t>
            </a:r>
            <a:r>
              <a:rPr lang="en-US" dirty="0"/>
              <a:t>= 6 </a:t>
            </a:r>
            <a:endParaRPr lang="en-US" dirty="0" smtClean="0"/>
          </a:p>
          <a:p>
            <a:pPr algn="ctr"/>
            <a:r>
              <a:rPr lang="en-US" i="1" dirty="0" smtClean="0"/>
              <a:t>x </a:t>
            </a:r>
            <a:r>
              <a:rPr lang="en-US" dirty="0"/>
              <a:t>+ 3 = </a:t>
            </a:r>
            <a:r>
              <a:rPr lang="en-US" dirty="0" smtClean="0"/>
              <a:t>0		 </a:t>
            </a:r>
            <a:r>
              <a:rPr lang="en-US" i="1" dirty="0"/>
              <a:t>x </a:t>
            </a:r>
            <a:r>
              <a:rPr lang="en-US" dirty="0"/>
              <a:t>– 6 = 0 </a:t>
            </a:r>
            <a:endParaRPr lang="en-US" dirty="0" smtClean="0"/>
          </a:p>
          <a:p>
            <a:pPr algn="ctr"/>
            <a:r>
              <a:rPr lang="en-US" dirty="0" smtClean="0"/>
              <a:t>The </a:t>
            </a:r>
            <a:r>
              <a:rPr lang="en-US" dirty="0"/>
              <a:t>binomial factors of </a:t>
            </a:r>
            <a:r>
              <a:rPr lang="en-US" i="1" dirty="0"/>
              <a:t>h</a:t>
            </a:r>
            <a:r>
              <a:rPr lang="en-US" dirty="0"/>
              <a:t>(</a:t>
            </a:r>
            <a:r>
              <a:rPr lang="en-US" i="1" dirty="0"/>
              <a:t>x</a:t>
            </a:r>
            <a:r>
              <a:rPr lang="en-US" dirty="0"/>
              <a:t>) are (</a:t>
            </a:r>
            <a:r>
              <a:rPr lang="en-US" i="1" dirty="0"/>
              <a:t>x </a:t>
            </a:r>
            <a:r>
              <a:rPr lang="en-US" dirty="0"/>
              <a:t>+ 3) and (</a:t>
            </a:r>
            <a:r>
              <a:rPr lang="en-US" i="1" dirty="0"/>
              <a:t>x </a:t>
            </a:r>
            <a:r>
              <a:rPr lang="en-US" dirty="0"/>
              <a:t>– 6). </a:t>
            </a:r>
            <a:endParaRPr lang="en-US" dirty="0" smtClean="0"/>
          </a:p>
          <a:p>
            <a:pPr algn="ctr"/>
            <a:endParaRPr lang="en-US" dirty="0" smtClean="0"/>
          </a:p>
          <a:p>
            <a:r>
              <a:rPr lang="en-US" dirty="0" smtClean="0"/>
              <a:t>Because </a:t>
            </a:r>
            <a:r>
              <a:rPr lang="en-US" dirty="0"/>
              <a:t>the graph touches the </a:t>
            </a:r>
            <a:r>
              <a:rPr lang="en-US" i="1" dirty="0"/>
              <a:t>x</a:t>
            </a:r>
            <a:r>
              <a:rPr lang="en-US" dirty="0"/>
              <a:t>-axis at 6 rather than crossing it, the binomial factor (</a:t>
            </a:r>
            <a:r>
              <a:rPr lang="en-US" i="1" dirty="0"/>
              <a:t>x </a:t>
            </a:r>
            <a:r>
              <a:rPr lang="en-US" dirty="0"/>
              <a:t>– 6) is repeated. </a:t>
            </a:r>
          </a:p>
          <a:p>
            <a:endParaRPr lang="en-US" dirty="0"/>
          </a:p>
          <a:p>
            <a:endParaRPr lang="en-US" dirty="0"/>
          </a:p>
        </p:txBody>
      </p:sp>
    </p:spTree>
    <p:extLst>
      <p:ext uri="{BB962C8B-B14F-4D97-AF65-F5344CB8AC3E}">
        <p14:creationId xmlns:p14="http://schemas.microsoft.com/office/powerpoint/2010/main" val="3151367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3 </a:t>
            </a:r>
            <a:r>
              <a:rPr lang="en-US" dirty="0"/>
              <a:t>Multiply the binomial factors and compare to the symbolic representation of </a:t>
            </a:r>
            <a:r>
              <a:rPr lang="en-US" b="1" i="1" dirty="0"/>
              <a:t>h</a:t>
            </a:r>
            <a:r>
              <a:rPr lang="en-US" dirty="0"/>
              <a:t>(</a:t>
            </a:r>
            <a:r>
              <a:rPr lang="en-US" b="1" i="1" dirty="0"/>
              <a:t>x</a:t>
            </a:r>
            <a:r>
              <a:rPr lang="en-US" dirty="0"/>
              <a:t>). </a:t>
            </a:r>
          </a:p>
          <a:p>
            <a:r>
              <a:rPr lang="en-US" dirty="0" smtClean="0"/>
              <a:t>Use the function builder in the calculator to check against the original function.</a:t>
            </a:r>
          </a:p>
          <a:p>
            <a:endParaRPr lang="en-US" dirty="0"/>
          </a:p>
          <a:p>
            <a:r>
              <a:rPr lang="en-US" b="1" dirty="0"/>
              <a:t>STEP 4 </a:t>
            </a:r>
            <a:r>
              <a:rPr lang="en-US" dirty="0"/>
              <a:t>Write the function as a product of its binomial factors. </a:t>
            </a:r>
            <a:endParaRPr lang="en-US" dirty="0" smtClean="0"/>
          </a:p>
          <a:p>
            <a:pPr algn="ctr"/>
            <a:r>
              <a:rPr lang="en-US" i="1" dirty="0" smtClean="0"/>
              <a:t>h</a:t>
            </a:r>
            <a:r>
              <a:rPr lang="en-US" dirty="0" smtClean="0"/>
              <a:t>(</a:t>
            </a:r>
            <a:r>
              <a:rPr lang="en-US" i="1" dirty="0" smtClean="0"/>
              <a:t>x</a:t>
            </a:r>
            <a:r>
              <a:rPr lang="en-US" dirty="0"/>
              <a:t>) = (</a:t>
            </a:r>
            <a:r>
              <a:rPr lang="en-US" i="1" dirty="0"/>
              <a:t>x </a:t>
            </a:r>
            <a:r>
              <a:rPr lang="en-US" dirty="0"/>
              <a:t>+ 3)(</a:t>
            </a:r>
            <a:r>
              <a:rPr lang="en-US" i="1" dirty="0"/>
              <a:t>x </a:t>
            </a:r>
            <a:r>
              <a:rPr lang="en-US" dirty="0"/>
              <a:t>– 6)(</a:t>
            </a:r>
            <a:r>
              <a:rPr lang="en-US" i="1" dirty="0"/>
              <a:t>x </a:t>
            </a:r>
            <a:r>
              <a:rPr lang="en-US" dirty="0"/>
              <a:t>– 6) </a:t>
            </a:r>
            <a:endParaRPr lang="en-US" dirty="0" smtClean="0"/>
          </a:p>
          <a:p>
            <a:pPr algn="ctr"/>
            <a:r>
              <a:rPr lang="en-US" i="1" dirty="0" smtClean="0"/>
              <a:t>h</a:t>
            </a:r>
            <a:r>
              <a:rPr lang="en-US" dirty="0" smtClean="0"/>
              <a:t>(</a:t>
            </a:r>
            <a:r>
              <a:rPr lang="en-US" i="1" dirty="0" smtClean="0"/>
              <a:t>x</a:t>
            </a:r>
            <a:r>
              <a:rPr lang="en-US" dirty="0"/>
              <a:t>) = (</a:t>
            </a:r>
            <a:r>
              <a:rPr lang="en-US" i="1" dirty="0"/>
              <a:t>x </a:t>
            </a:r>
            <a:r>
              <a:rPr lang="en-US" dirty="0"/>
              <a:t>+ 3)(</a:t>
            </a:r>
            <a:r>
              <a:rPr lang="en-US" i="1" dirty="0"/>
              <a:t>x </a:t>
            </a:r>
            <a:r>
              <a:rPr lang="en-US" dirty="0"/>
              <a:t>– 6)</a:t>
            </a:r>
            <a:r>
              <a:rPr lang="en-US" baseline="30000" dirty="0"/>
              <a:t>2</a:t>
            </a:r>
          </a:p>
          <a:p>
            <a:endParaRPr lang="en-US" dirty="0"/>
          </a:p>
        </p:txBody>
      </p:sp>
    </p:spTree>
    <p:extLst>
      <p:ext uri="{BB962C8B-B14F-4D97-AF65-F5344CB8AC3E}">
        <p14:creationId xmlns:p14="http://schemas.microsoft.com/office/powerpoint/2010/main" val="4069372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914400"/>
          </a:xfrm>
        </p:spPr>
        <p:txBody>
          <a:bodyPr/>
          <a:lstStyle/>
          <a:p>
            <a:r>
              <a:rPr lang="en-US" dirty="0" smtClean="0"/>
              <a:t>Examples</a:t>
            </a:r>
            <a:endParaRPr lang="en-US" dirty="0"/>
          </a:p>
        </p:txBody>
      </p:sp>
      <p:pic>
        <p:nvPicPr>
          <p:cNvPr id="6" name="Content Placeholder 5"/>
          <p:cNvPicPr>
            <a:picLocks noGrp="1" noChangeAspect="1"/>
          </p:cNvPicPr>
          <p:nvPr>
            <p:ph idx="1"/>
          </p:nvPr>
        </p:nvPicPr>
        <p:blipFill>
          <a:blip r:embed="rId2"/>
          <a:stretch>
            <a:fillRect/>
          </a:stretch>
        </p:blipFill>
        <p:spPr>
          <a:xfrm>
            <a:off x="7703820" y="1371600"/>
            <a:ext cx="2240915" cy="4843268"/>
          </a:xfrm>
          <a:prstGeom prst="rect">
            <a:avLst/>
          </a:prstGeom>
        </p:spPr>
      </p:pic>
      <p:sp>
        <p:nvSpPr>
          <p:cNvPr id="5" name="Text Placeholder 4"/>
          <p:cNvSpPr>
            <a:spLocks noGrp="1"/>
          </p:cNvSpPr>
          <p:nvPr>
            <p:ph type="body" sz="half" idx="2"/>
          </p:nvPr>
        </p:nvSpPr>
        <p:spPr>
          <a:xfrm>
            <a:off x="839788" y="2057400"/>
            <a:ext cx="5355272" cy="3811588"/>
          </a:xfrm>
        </p:spPr>
        <p:txBody>
          <a:bodyPr>
            <a:normAutofit/>
          </a:bodyPr>
          <a:lstStyle/>
          <a:p>
            <a:r>
              <a:rPr lang="en-US" sz="2800" dirty="0" smtClean="0"/>
              <a:t>Factor the quadratic function </a:t>
            </a:r>
            <a:r>
              <a:rPr lang="en-US" sz="2800" i="1" dirty="0" smtClean="0"/>
              <a:t>p</a:t>
            </a:r>
            <a:r>
              <a:rPr lang="en-US" sz="2800" dirty="0" smtClean="0"/>
              <a:t>(</a:t>
            </a:r>
            <a:r>
              <a:rPr lang="en-US" sz="2800" i="1" dirty="0" smtClean="0"/>
              <a:t>x</a:t>
            </a:r>
            <a:r>
              <a:rPr lang="en-US" sz="2800" dirty="0" smtClean="0"/>
              <a:t>) = 16</a:t>
            </a:r>
            <a:r>
              <a:rPr lang="en-US" sz="2800" i="1" dirty="0" smtClean="0"/>
              <a:t>x</a:t>
            </a:r>
            <a:r>
              <a:rPr lang="en-US" sz="2800" baseline="30000" dirty="0" smtClean="0"/>
              <a:t>2</a:t>
            </a:r>
            <a:r>
              <a:rPr lang="en-US" sz="2800" dirty="0" smtClean="0"/>
              <a:t> – 56</a:t>
            </a:r>
            <a:r>
              <a:rPr lang="en-US" sz="2800" i="1" dirty="0" smtClean="0"/>
              <a:t>x </a:t>
            </a:r>
            <a:r>
              <a:rPr lang="en-US" sz="2800" dirty="0" smtClean="0"/>
              <a:t>+ 49 using a table. </a:t>
            </a:r>
          </a:p>
          <a:p>
            <a:endParaRPr lang="en-US" sz="2800" dirty="0" smtClean="0"/>
          </a:p>
          <a:p>
            <a:endParaRPr lang="en-US" sz="2800" dirty="0"/>
          </a:p>
        </p:txBody>
      </p:sp>
    </p:spTree>
    <p:extLst>
      <p:ext uri="{BB962C8B-B14F-4D97-AF65-F5344CB8AC3E}">
        <p14:creationId xmlns:p14="http://schemas.microsoft.com/office/powerpoint/2010/main" val="17650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b="1" dirty="0" smtClean="0"/>
                  <a:t>STEP </a:t>
                </a:r>
                <a:r>
                  <a:rPr lang="en-US" b="1" dirty="0"/>
                  <a:t>1 </a:t>
                </a:r>
                <a:r>
                  <a:rPr lang="en-US" dirty="0"/>
                  <a:t>Determine the x-intercepts of the quadratic function from its table. </a:t>
                </a:r>
                <a:endParaRPr lang="en-US" dirty="0" smtClean="0"/>
              </a:p>
              <a:p>
                <a:r>
                  <a:rPr lang="en-US" dirty="0" smtClean="0"/>
                  <a:t>The </a:t>
                </a:r>
                <a:r>
                  <a:rPr lang="en-US" dirty="0"/>
                  <a:t>table for </a:t>
                </a:r>
                <a:r>
                  <a:rPr lang="en-US" i="1" dirty="0"/>
                  <a:t>p</a:t>
                </a:r>
                <a:r>
                  <a:rPr lang="en-US" dirty="0"/>
                  <a:t>(</a:t>
                </a:r>
                <a:r>
                  <a:rPr lang="en-US" i="1" dirty="0"/>
                  <a:t>x</a:t>
                </a:r>
                <a:r>
                  <a:rPr lang="en-US" dirty="0"/>
                  <a:t>) has a function value of zero at 1.75, or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7</m:t>
                        </m:r>
                      </m:num>
                      <m:den>
                        <m:r>
                          <a:rPr lang="en-US" b="0" i="1" dirty="0" smtClean="0">
                            <a:latin typeface="Cambria Math" panose="02040503050406030204" pitchFamily="18" charset="0"/>
                          </a:rPr>
                          <m:t>4</m:t>
                        </m:r>
                      </m:den>
                    </m:f>
                  </m:oMath>
                </a14:m>
                <a:r>
                  <a:rPr lang="en-US" dirty="0" smtClean="0"/>
                  <a:t>. </a:t>
                </a:r>
              </a:p>
              <a:p>
                <a:endParaRPr lang="en-US" dirty="0"/>
              </a:p>
              <a:p>
                <a:r>
                  <a:rPr lang="en-US" b="1" dirty="0"/>
                  <a:t>STEP 2 </a:t>
                </a:r>
                <a:r>
                  <a:rPr lang="en-US" dirty="0"/>
                  <a:t>Use each x-intercept to determine binomial factor(s). </a:t>
                </a:r>
                <a:endParaRPr lang="en-US" dirty="0" smtClean="0"/>
              </a:p>
              <a:p>
                <a:pPr algn="ctr"/>
                <a:r>
                  <a:rPr lang="en-US" i="1" dirty="0" smtClean="0"/>
                  <a:t>x </a:t>
                </a:r>
                <a:r>
                  <a:rPr lang="en-US" dirty="0"/>
                  <a:t>=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7</m:t>
                        </m:r>
                      </m:num>
                      <m:den>
                        <m:r>
                          <a:rPr lang="en-US" b="0" i="1" dirty="0" smtClean="0">
                            <a:latin typeface="Cambria Math" panose="02040503050406030204" pitchFamily="18" charset="0"/>
                          </a:rPr>
                          <m:t>4</m:t>
                        </m:r>
                      </m:den>
                    </m:f>
                  </m:oMath>
                </a14:m>
                <a:r>
                  <a:rPr lang="en-US" dirty="0"/>
                  <a:t> </a:t>
                </a:r>
                <a:endParaRPr lang="en-US" dirty="0" smtClean="0"/>
              </a:p>
              <a:p>
                <a:pPr algn="ctr"/>
                <a:r>
                  <a:rPr lang="en-US" dirty="0" smtClean="0"/>
                  <a:t>4</a:t>
                </a:r>
                <a:r>
                  <a:rPr lang="en-US" i="1" dirty="0" smtClean="0"/>
                  <a:t>x </a:t>
                </a:r>
                <a:r>
                  <a:rPr lang="en-US" dirty="0"/>
                  <a:t>= 7 </a:t>
                </a:r>
                <a:endParaRPr lang="en-US" dirty="0" smtClean="0"/>
              </a:p>
              <a:p>
                <a:pPr algn="ctr"/>
                <a:r>
                  <a:rPr lang="en-US" dirty="0" smtClean="0"/>
                  <a:t>4</a:t>
                </a:r>
                <a:r>
                  <a:rPr lang="en-US" i="1" dirty="0" smtClean="0"/>
                  <a:t>x </a:t>
                </a:r>
                <a:r>
                  <a:rPr lang="en-US" dirty="0"/>
                  <a:t>– 7 = 0 </a:t>
                </a:r>
              </a:p>
              <a:p>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b="-1401"/>
                </a:stretch>
              </a:blipFill>
            </p:spPr>
            <p:txBody>
              <a:bodyPr/>
              <a:lstStyle/>
              <a:p>
                <a:r>
                  <a:rPr lang="en-US">
                    <a:noFill/>
                  </a:rPr>
                  <a:t> </a:t>
                </a:r>
              </a:p>
            </p:txBody>
          </p:sp>
        </mc:Fallback>
      </mc:AlternateContent>
    </p:spTree>
    <p:extLst>
      <p:ext uri="{BB962C8B-B14F-4D97-AF65-F5344CB8AC3E}">
        <p14:creationId xmlns:p14="http://schemas.microsoft.com/office/powerpoint/2010/main" val="1052028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731520"/>
          </a:xfrm>
        </p:spPr>
        <p:txBody>
          <a:bodyPr/>
          <a:lstStyle/>
          <a:p>
            <a:r>
              <a:rPr lang="en-US" dirty="0" smtClean="0"/>
              <a:t>Examples</a:t>
            </a:r>
            <a:endParaRPr lang="en-US" dirty="0"/>
          </a:p>
        </p:txBody>
      </p:sp>
      <p:pic>
        <p:nvPicPr>
          <p:cNvPr id="8" name="Content Placeholder 7"/>
          <p:cNvPicPr>
            <a:picLocks noGrp="1" noChangeAspect="1"/>
          </p:cNvPicPr>
          <p:nvPr>
            <p:ph idx="1"/>
          </p:nvPr>
        </p:nvPicPr>
        <p:blipFill>
          <a:blip r:embed="rId2"/>
          <a:stretch>
            <a:fillRect/>
          </a:stretch>
        </p:blipFill>
        <p:spPr>
          <a:xfrm>
            <a:off x="5915162" y="1188720"/>
            <a:ext cx="5697718" cy="4680268"/>
          </a:xfrm>
          <a:prstGeom prst="rect">
            <a:avLst/>
          </a:prstGeom>
        </p:spPr>
      </p:pic>
      <mc:AlternateContent xmlns:mc="http://schemas.openxmlformats.org/markup-compatibility/2006">
        <mc:Choice xmlns:a14="http://schemas.microsoft.com/office/drawing/2010/main" Requires="a14">
          <p:sp>
            <p:nvSpPr>
              <p:cNvPr id="7" name="Text Placeholder 6"/>
              <p:cNvSpPr>
                <a:spLocks noGrp="1"/>
              </p:cNvSpPr>
              <p:nvPr>
                <p:ph type="body" sz="half" idx="2"/>
              </p:nvPr>
            </p:nvSpPr>
            <p:spPr>
              <a:xfrm>
                <a:off x="839788" y="1188720"/>
                <a:ext cx="5075374" cy="4680268"/>
              </a:xfrm>
            </p:spPr>
            <p:txBody>
              <a:bodyPr>
                <a:normAutofit/>
              </a:bodyPr>
              <a:lstStyle/>
              <a:p>
                <a:r>
                  <a:rPr lang="en-US" sz="2400" dirty="0" smtClean="0"/>
                  <a:t>As </a:t>
                </a:r>
                <a:r>
                  <a:rPr lang="en-US" sz="2400" dirty="0"/>
                  <a:t>can be seen from the values in the table, the point (1.75, 0) is the vertex of the parabola, since it is the minimum value in the table and the values around it demonstrate that </a:t>
                </a:r>
                <a:r>
                  <a:rPr lang="en-US" sz="2400" i="1" dirty="0"/>
                  <a:t>x </a:t>
                </a:r>
                <a:r>
                  <a:rPr lang="en-US" sz="2400" dirty="0"/>
                  <a:t>= 1.75 is the line of symmetry of the parabola. </a:t>
                </a:r>
              </a:p>
              <a:p>
                <a:r>
                  <a:rPr lang="en-US" sz="2400" dirty="0" smtClean="0"/>
                  <a:t>Because </a:t>
                </a:r>
                <a:r>
                  <a:rPr lang="en-US" sz="2400" dirty="0"/>
                  <a:t>the parabola touches the </a:t>
                </a:r>
                <a:r>
                  <a:rPr lang="en-US" sz="2400" i="1" dirty="0"/>
                  <a:t>x</a:t>
                </a:r>
                <a:r>
                  <a:rPr lang="en-US" sz="2400" dirty="0"/>
                  <a:t>-axis at </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7</m:t>
                        </m:r>
                      </m:num>
                      <m:den>
                        <m:r>
                          <a:rPr lang="en-US" sz="2400" b="0" i="1" dirty="0" smtClean="0">
                            <a:latin typeface="Cambria Math" panose="02040503050406030204" pitchFamily="18" charset="0"/>
                          </a:rPr>
                          <m:t>4</m:t>
                        </m:r>
                      </m:den>
                    </m:f>
                  </m:oMath>
                </a14:m>
                <a:r>
                  <a:rPr lang="en-US" sz="2400" dirty="0"/>
                  <a:t> rather than crossing it, the binomial factor (4</a:t>
                </a:r>
                <a:r>
                  <a:rPr lang="en-US" sz="2400" i="1" dirty="0"/>
                  <a:t>x </a:t>
                </a:r>
                <a:r>
                  <a:rPr lang="en-US" sz="2400" dirty="0"/>
                  <a:t>– 7) is repeated. </a:t>
                </a:r>
              </a:p>
              <a:p>
                <a:endParaRPr lang="en-US" dirty="0"/>
              </a:p>
            </p:txBody>
          </p:sp>
        </mc:Choice>
        <mc:Fallback>
          <p:sp>
            <p:nvSpPr>
              <p:cNvPr id="7" name="Text Placeholder 6"/>
              <p:cNvSpPr>
                <a:spLocks noGrp="1" noRot="1" noChangeAspect="1" noMove="1" noResize="1" noEditPoints="1" noAdjustHandles="1" noChangeArrowheads="1" noChangeShapeType="1" noTextEdit="1"/>
              </p:cNvSpPr>
              <p:nvPr>
                <p:ph type="body" sz="half" idx="2"/>
              </p:nvPr>
            </p:nvSpPr>
            <p:spPr>
              <a:xfrm>
                <a:off x="839788" y="1188720"/>
                <a:ext cx="5075374" cy="4680268"/>
              </a:xfrm>
              <a:blipFill>
                <a:blip r:embed="rId3"/>
                <a:stretch>
                  <a:fillRect l="-1923" t="-1823"/>
                </a:stretch>
              </a:blipFill>
            </p:spPr>
            <p:txBody>
              <a:bodyPr/>
              <a:lstStyle/>
              <a:p>
                <a:r>
                  <a:rPr lang="en-US">
                    <a:noFill/>
                  </a:rPr>
                  <a:t> </a:t>
                </a:r>
              </a:p>
            </p:txBody>
          </p:sp>
        </mc:Fallback>
      </mc:AlternateContent>
    </p:spTree>
    <p:extLst>
      <p:ext uri="{BB962C8B-B14F-4D97-AF65-F5344CB8AC3E}">
        <p14:creationId xmlns:p14="http://schemas.microsoft.com/office/powerpoint/2010/main" val="661233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3 </a:t>
            </a:r>
            <a:r>
              <a:rPr lang="en-US" dirty="0"/>
              <a:t>Multiply the binomial factors and compare to the symbolic representation of </a:t>
            </a:r>
            <a:r>
              <a:rPr lang="en-US" b="1" i="1" dirty="0"/>
              <a:t>p</a:t>
            </a:r>
            <a:r>
              <a:rPr lang="en-US" dirty="0"/>
              <a:t>(</a:t>
            </a:r>
            <a:r>
              <a:rPr lang="en-US" b="1" i="1" dirty="0"/>
              <a:t>x</a:t>
            </a:r>
            <a:r>
              <a:rPr lang="en-US" dirty="0"/>
              <a:t>). </a:t>
            </a:r>
          </a:p>
          <a:p>
            <a:r>
              <a:rPr lang="en-US" dirty="0" smtClean="0"/>
              <a:t>Use the function builder in the calculator to check against the original function.</a:t>
            </a:r>
          </a:p>
          <a:p>
            <a:endParaRPr lang="en-US" dirty="0"/>
          </a:p>
          <a:p>
            <a:r>
              <a:rPr lang="en-US" b="1" dirty="0"/>
              <a:t>STEP 4 </a:t>
            </a:r>
            <a:r>
              <a:rPr lang="en-US" dirty="0"/>
              <a:t>Write the function as a product of its binomial factors. </a:t>
            </a:r>
            <a:endParaRPr lang="en-US" dirty="0" smtClean="0"/>
          </a:p>
          <a:p>
            <a:pPr algn="ctr"/>
            <a:r>
              <a:rPr lang="en-US" i="1" dirty="0" smtClean="0"/>
              <a:t>p</a:t>
            </a:r>
            <a:r>
              <a:rPr lang="en-US" dirty="0" smtClean="0"/>
              <a:t>(</a:t>
            </a:r>
            <a:r>
              <a:rPr lang="en-US" i="1" dirty="0" smtClean="0"/>
              <a:t>x</a:t>
            </a:r>
            <a:r>
              <a:rPr lang="en-US" dirty="0"/>
              <a:t>) = (4</a:t>
            </a:r>
            <a:r>
              <a:rPr lang="en-US" i="1" dirty="0"/>
              <a:t>x </a:t>
            </a:r>
            <a:r>
              <a:rPr lang="en-US" dirty="0"/>
              <a:t>– 7)(4</a:t>
            </a:r>
            <a:r>
              <a:rPr lang="en-US" i="1" dirty="0"/>
              <a:t>x </a:t>
            </a:r>
            <a:r>
              <a:rPr lang="en-US" dirty="0"/>
              <a:t>– 7) </a:t>
            </a:r>
            <a:endParaRPr lang="en-US" dirty="0" smtClean="0"/>
          </a:p>
          <a:p>
            <a:pPr algn="ctr"/>
            <a:r>
              <a:rPr lang="en-US" i="1" dirty="0" smtClean="0"/>
              <a:t>p</a:t>
            </a:r>
            <a:r>
              <a:rPr lang="en-US" dirty="0" smtClean="0"/>
              <a:t>(</a:t>
            </a:r>
            <a:r>
              <a:rPr lang="en-US" i="1" dirty="0" smtClean="0"/>
              <a:t>x</a:t>
            </a:r>
            <a:r>
              <a:rPr lang="en-US" dirty="0"/>
              <a:t>) = (4</a:t>
            </a:r>
            <a:r>
              <a:rPr lang="en-US" i="1" dirty="0"/>
              <a:t>x </a:t>
            </a:r>
            <a:r>
              <a:rPr lang="en-US" dirty="0"/>
              <a:t>– 7)</a:t>
            </a:r>
            <a:r>
              <a:rPr lang="en-US" baseline="30000" dirty="0"/>
              <a:t>2</a:t>
            </a:r>
            <a:r>
              <a:rPr lang="en-US" dirty="0"/>
              <a:t> </a:t>
            </a:r>
          </a:p>
          <a:p>
            <a:endParaRPr lang="en-US" dirty="0"/>
          </a:p>
        </p:txBody>
      </p:sp>
    </p:spTree>
    <p:extLst>
      <p:ext uri="{BB962C8B-B14F-4D97-AF65-F5344CB8AC3E}">
        <p14:creationId xmlns:p14="http://schemas.microsoft.com/office/powerpoint/2010/main" val="128732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Factoring Polynomials</a:t>
            </a:r>
            <a:endParaRPr lang="en-US" dirty="0"/>
          </a:p>
        </p:txBody>
      </p:sp>
      <p:sp>
        <p:nvSpPr>
          <p:cNvPr id="3" name="Content Placeholder 2"/>
          <p:cNvSpPr>
            <a:spLocks noGrp="1"/>
          </p:cNvSpPr>
          <p:nvPr>
            <p:ph idx="1"/>
          </p:nvPr>
        </p:nvSpPr>
        <p:spPr>
          <a:xfrm>
            <a:off x="838200" y="1690688"/>
            <a:ext cx="10515600" cy="4351338"/>
          </a:xfrm>
        </p:spPr>
        <p:txBody>
          <a:bodyPr/>
          <a:lstStyle/>
          <a:p>
            <a:r>
              <a:rPr lang="en-US" dirty="0" smtClean="0"/>
              <a:t>Factoring </a:t>
            </a:r>
            <a:r>
              <a:rPr lang="en-US" dirty="0"/>
              <a:t>a polynomial is a method of rewriting a polynomial as a set of factors that can be multiplied together in order to generate the original polynomial. </a:t>
            </a:r>
            <a:endParaRPr lang="en-US" dirty="0" smtClean="0"/>
          </a:p>
          <a:p>
            <a:r>
              <a:rPr lang="en-US" dirty="0" smtClean="0"/>
              <a:t>Writing </a:t>
            </a:r>
            <a:r>
              <a:rPr lang="en-US" dirty="0"/>
              <a:t>a polynomial in factored form allows you to do several things, including divide polynomials, simplify rational or </a:t>
            </a:r>
            <a:r>
              <a:rPr lang="en-US" dirty="0" smtClean="0"/>
              <a:t>polynomial </a:t>
            </a:r>
            <a:r>
              <a:rPr lang="en-US" dirty="0"/>
              <a:t>expressions, and look for solutions to polynomial equations. </a:t>
            </a:r>
            <a:endParaRPr lang="en-US" dirty="0" smtClean="0"/>
          </a:p>
          <a:p>
            <a:endParaRPr lang="en-US" dirty="0" smtClean="0"/>
          </a:p>
          <a:p>
            <a:endParaRPr lang="en-US" dirty="0"/>
          </a:p>
        </p:txBody>
      </p:sp>
      <p:pic>
        <p:nvPicPr>
          <p:cNvPr id="5" name="Picture 4"/>
          <p:cNvPicPr>
            <a:picLocks noChangeAspect="1"/>
          </p:cNvPicPr>
          <p:nvPr/>
        </p:nvPicPr>
        <p:blipFill>
          <a:blip r:embed="rId2"/>
          <a:stretch>
            <a:fillRect/>
          </a:stretch>
        </p:blipFill>
        <p:spPr>
          <a:xfrm>
            <a:off x="705165" y="4344352"/>
            <a:ext cx="10743489" cy="1697674"/>
          </a:xfrm>
          <a:prstGeom prst="rect">
            <a:avLst/>
          </a:prstGeom>
        </p:spPr>
      </p:pic>
    </p:spTree>
    <p:extLst>
      <p:ext uri="{BB962C8B-B14F-4D97-AF65-F5344CB8AC3E}">
        <p14:creationId xmlns:p14="http://schemas.microsoft.com/office/powerpoint/2010/main" val="361747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Factoring Polynomials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The </a:t>
                </a:r>
                <a:r>
                  <a:rPr lang="en-US" dirty="0"/>
                  <a:t>factors of a polynomial function are related to the </a:t>
                </a:r>
                <a:r>
                  <a:rPr lang="en-US" i="1" dirty="0"/>
                  <a:t>x</a:t>
                </a:r>
                <a:r>
                  <a:rPr lang="en-US" dirty="0"/>
                  <a:t>-intercepts or zeroes of the function. </a:t>
                </a:r>
                <a:endParaRPr lang="en-US" dirty="0" smtClean="0"/>
              </a:p>
              <a:p>
                <a:r>
                  <a:rPr lang="en-US" dirty="0" smtClean="0"/>
                  <a:t>If </a:t>
                </a:r>
                <a:r>
                  <a:rPr lang="en-US" dirty="0"/>
                  <a:t>the zero is a fraction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𝑏</m:t>
                        </m:r>
                      </m:num>
                      <m:den>
                        <m:r>
                          <a:rPr lang="en-US" b="0" i="1" smtClean="0">
                            <a:latin typeface="Cambria Math" panose="02040503050406030204" pitchFamily="18" charset="0"/>
                          </a:rPr>
                          <m:t>𝑎</m:t>
                        </m:r>
                      </m:den>
                    </m:f>
                  </m:oMath>
                </a14:m>
                <a:r>
                  <a:rPr lang="en-US" dirty="0" smtClean="0"/>
                  <a:t>, </a:t>
                </a:r>
                <a:r>
                  <a:rPr lang="en-US" dirty="0"/>
                  <a:t>then the linear factor is the binomial </a:t>
                </a:r>
                <a:r>
                  <a:rPr lang="en-US" i="1" dirty="0"/>
                  <a:t>ax </a:t>
                </a:r>
                <a:r>
                  <a:rPr lang="en-US" dirty="0"/>
                  <a:t>– </a:t>
                </a:r>
                <a:r>
                  <a:rPr lang="en-US" i="1" dirty="0"/>
                  <a:t>b</a:t>
                </a:r>
                <a:r>
                  <a:rPr lang="en-US" dirty="0"/>
                  <a:t>. </a:t>
                </a:r>
                <a:endParaRPr lang="en-US" dirty="0" smtClean="0"/>
              </a:p>
              <a:p>
                <a:pPr algn="ctr"/>
                <a:endParaRPr lang="en-US" dirty="0" smtClean="0"/>
              </a:p>
              <a:p>
                <a:pPr algn="ct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2</m:t>
                        </m:r>
                      </m:den>
                    </m:f>
                  </m:oMath>
                </a14:m>
                <a:r>
                  <a:rPr lang="en-US" dirty="0" smtClean="0"/>
                  <a:t> </a:t>
                </a:r>
                <a:r>
                  <a:rPr lang="en-US" dirty="0"/>
                  <a:t>→ </a:t>
                </a:r>
                <a:r>
                  <a:rPr lang="en-US" dirty="0" smtClean="0"/>
                  <a:t> x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2</m:t>
                        </m:r>
                      </m:den>
                    </m:f>
                  </m:oMath>
                </a14:m>
                <a:endParaRPr lang="en-US" b="0" dirty="0" smtClean="0"/>
              </a:p>
              <a:p>
                <a:pPr algn="ctr"/>
                <a:r>
                  <a:rPr lang="en-US" dirty="0" smtClean="0"/>
                  <a:t>2x = 5</a:t>
                </a:r>
              </a:p>
              <a:p>
                <a:pPr algn="ctr"/>
                <a:r>
                  <a:rPr lang="en-US" dirty="0" smtClean="0"/>
                  <a:t>2</a:t>
                </a:r>
                <a:r>
                  <a:rPr lang="en-US" i="1" dirty="0" smtClean="0"/>
                  <a:t>x </a:t>
                </a:r>
                <a:r>
                  <a:rPr lang="en-US" dirty="0"/>
                  <a:t>– 5 </a:t>
                </a:r>
                <a:r>
                  <a:rPr lang="en-US" dirty="0" smtClean="0"/>
                  <a:t>= 0</a:t>
                </a:r>
                <a:endParaRPr lang="en-US" dirty="0"/>
              </a:p>
              <a:p>
                <a:pPr algn="ctr"/>
                <a:endParaRPr lang="en-US" dirty="0" smtClean="0"/>
              </a:p>
              <a:p>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r="-812"/>
                </a:stretch>
              </a:blipFill>
            </p:spPr>
            <p:txBody>
              <a:bodyPr/>
              <a:lstStyle/>
              <a:p>
                <a:r>
                  <a:rPr lang="en-US">
                    <a:noFill/>
                  </a:rPr>
                  <a:t> </a:t>
                </a:r>
              </a:p>
            </p:txBody>
          </p:sp>
        </mc:Fallback>
      </mc:AlternateContent>
    </p:spTree>
    <p:extLst>
      <p:ext uri="{BB962C8B-B14F-4D97-AF65-F5344CB8AC3E}">
        <p14:creationId xmlns:p14="http://schemas.microsoft.com/office/powerpoint/2010/main" val="168712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708660"/>
          </a:xfrm>
        </p:spPr>
        <p:txBody>
          <a:bodyPr/>
          <a:lstStyle/>
          <a:p>
            <a:r>
              <a:rPr lang="en-US" dirty="0" smtClean="0"/>
              <a:t>Factoring Polynomials</a:t>
            </a:r>
            <a:endParaRPr lang="en-US" dirty="0"/>
          </a:p>
        </p:txBody>
      </p:sp>
      <p:pic>
        <p:nvPicPr>
          <p:cNvPr id="6" name="Content Placeholder 5"/>
          <p:cNvPicPr>
            <a:picLocks noGrp="1" noChangeAspect="1"/>
          </p:cNvPicPr>
          <p:nvPr>
            <p:ph idx="1"/>
          </p:nvPr>
        </p:nvPicPr>
        <p:blipFill>
          <a:blip r:embed="rId2"/>
          <a:stretch>
            <a:fillRect/>
          </a:stretch>
        </p:blipFill>
        <p:spPr>
          <a:xfrm>
            <a:off x="8929370" y="1165860"/>
            <a:ext cx="2134870" cy="5212160"/>
          </a:xfrm>
          <a:prstGeom prst="rect">
            <a:avLst/>
          </a:prstGeom>
        </p:spPr>
      </p:pic>
      <p:sp>
        <p:nvSpPr>
          <p:cNvPr id="5" name="Text Placeholder 4"/>
          <p:cNvSpPr>
            <a:spLocks noGrp="1"/>
          </p:cNvSpPr>
          <p:nvPr>
            <p:ph type="body" sz="half" idx="2"/>
          </p:nvPr>
        </p:nvSpPr>
        <p:spPr>
          <a:xfrm>
            <a:off x="839788" y="1851660"/>
            <a:ext cx="6521132" cy="4777740"/>
          </a:xfrm>
        </p:spPr>
        <p:txBody>
          <a:bodyPr>
            <a:noAutofit/>
          </a:bodyPr>
          <a:lstStyle/>
          <a:p>
            <a:r>
              <a:rPr lang="en-US" sz="2800" dirty="0" smtClean="0"/>
              <a:t>You </a:t>
            </a:r>
            <a:r>
              <a:rPr lang="en-US" sz="2800" dirty="0"/>
              <a:t>can also use a table of values to identify the zeros (</a:t>
            </a:r>
            <a:r>
              <a:rPr lang="en-US" sz="2800" i="1" dirty="0"/>
              <a:t>x</a:t>
            </a:r>
            <a:r>
              <a:rPr lang="en-US" sz="2800" dirty="0"/>
              <a:t>-intercepts) of a function. The table shows a set of function values for </a:t>
            </a:r>
            <a:r>
              <a:rPr lang="en-US" sz="2800" i="1" dirty="0"/>
              <a:t>f</a:t>
            </a:r>
            <a:r>
              <a:rPr lang="en-US" sz="2800" dirty="0"/>
              <a:t>(</a:t>
            </a:r>
            <a:r>
              <a:rPr lang="en-US" sz="2800" i="1" dirty="0"/>
              <a:t>x</a:t>
            </a:r>
            <a:r>
              <a:rPr lang="en-US" sz="2800" dirty="0"/>
              <a:t>) = 8</a:t>
            </a:r>
            <a:r>
              <a:rPr lang="en-US" sz="2800" i="1" dirty="0"/>
              <a:t>x</a:t>
            </a:r>
            <a:r>
              <a:rPr lang="en-US" sz="2800" baseline="30000" dirty="0"/>
              <a:t>3</a:t>
            </a:r>
            <a:r>
              <a:rPr lang="en-US" sz="2800" dirty="0"/>
              <a:t> – 54</a:t>
            </a:r>
            <a:r>
              <a:rPr lang="en-US" sz="2800" i="1" dirty="0"/>
              <a:t>x</a:t>
            </a:r>
            <a:r>
              <a:rPr lang="en-US" sz="2800" baseline="30000" dirty="0"/>
              <a:t>2</a:t>
            </a:r>
            <a:r>
              <a:rPr lang="en-US" sz="2800" dirty="0"/>
              <a:t> + 55</a:t>
            </a:r>
            <a:r>
              <a:rPr lang="en-US" sz="2800" i="1" dirty="0"/>
              <a:t>x </a:t>
            </a:r>
            <a:r>
              <a:rPr lang="en-US" sz="2800" dirty="0"/>
              <a:t>+ 75. </a:t>
            </a:r>
            <a:endParaRPr lang="en-US" sz="2800" dirty="0" smtClean="0"/>
          </a:p>
          <a:p>
            <a:r>
              <a:rPr lang="en-US" sz="2800" dirty="0" smtClean="0"/>
              <a:t>The </a:t>
            </a:r>
            <a:r>
              <a:rPr lang="en-US" sz="2800" dirty="0"/>
              <a:t>zeros of </a:t>
            </a:r>
            <a:r>
              <a:rPr lang="en-US" sz="2800" i="1" dirty="0"/>
              <a:t>f</a:t>
            </a:r>
            <a:r>
              <a:rPr lang="en-US" sz="2800" dirty="0"/>
              <a:t>(</a:t>
            </a:r>
            <a:r>
              <a:rPr lang="en-US" sz="2800" i="1" dirty="0"/>
              <a:t>x</a:t>
            </a:r>
            <a:r>
              <a:rPr lang="en-US" sz="2800" dirty="0"/>
              <a:t>) are the </a:t>
            </a:r>
            <a:r>
              <a:rPr lang="en-US" sz="2800" i="1" dirty="0"/>
              <a:t>x</a:t>
            </a:r>
            <a:r>
              <a:rPr lang="en-US" sz="2800" dirty="0"/>
              <a:t>-values where </a:t>
            </a:r>
            <a:r>
              <a:rPr lang="en-US" sz="2800" i="1" dirty="0"/>
              <a:t>f</a:t>
            </a:r>
            <a:r>
              <a:rPr lang="en-US" sz="2800" dirty="0"/>
              <a:t>(</a:t>
            </a:r>
            <a:r>
              <a:rPr lang="en-US" sz="2800" i="1" dirty="0"/>
              <a:t>x</a:t>
            </a:r>
            <a:r>
              <a:rPr lang="en-US" sz="2800" dirty="0"/>
              <a:t>) = 0. In the table, there are three </a:t>
            </a:r>
            <a:r>
              <a:rPr lang="en-US" sz="2800" i="1" dirty="0"/>
              <a:t>x</a:t>
            </a:r>
            <a:r>
              <a:rPr lang="en-US" sz="2800" dirty="0"/>
              <a:t>-values where </a:t>
            </a:r>
            <a:r>
              <a:rPr lang="en-US" sz="2800" i="1" dirty="0"/>
              <a:t>f</a:t>
            </a:r>
            <a:r>
              <a:rPr lang="en-US" sz="2800" dirty="0"/>
              <a:t>(</a:t>
            </a:r>
            <a:r>
              <a:rPr lang="en-US" sz="2800" i="1" dirty="0"/>
              <a:t>x</a:t>
            </a:r>
            <a:r>
              <a:rPr lang="en-US" sz="2800" dirty="0"/>
              <a:t>) = 0: </a:t>
            </a:r>
            <a:r>
              <a:rPr lang="en-US" sz="2800" i="1" dirty="0"/>
              <a:t>x </a:t>
            </a:r>
            <a:r>
              <a:rPr lang="en-US" sz="2800" dirty="0"/>
              <a:t>= −0.75, 2.5, and 5. </a:t>
            </a:r>
            <a:endParaRPr lang="en-US" sz="2800" dirty="0" smtClean="0"/>
          </a:p>
          <a:p>
            <a:r>
              <a:rPr lang="en-US" sz="2800" dirty="0" smtClean="0"/>
              <a:t>Once </a:t>
            </a:r>
            <a:r>
              <a:rPr lang="en-US" sz="2800" dirty="0"/>
              <a:t>the zeros have been </a:t>
            </a:r>
            <a:r>
              <a:rPr lang="en-US" sz="2800" dirty="0" smtClean="0"/>
              <a:t>identified</a:t>
            </a:r>
            <a:r>
              <a:rPr lang="en-US" sz="2800" dirty="0"/>
              <a:t>, write any non-integer zeros as fractions and use the fraction to write a linear factor. </a:t>
            </a:r>
          </a:p>
          <a:p>
            <a:endParaRPr lang="en-US" sz="2800" dirty="0"/>
          </a:p>
        </p:txBody>
      </p:sp>
    </p:spTree>
    <p:extLst>
      <p:ext uri="{BB962C8B-B14F-4D97-AF65-F5344CB8AC3E}">
        <p14:creationId xmlns:p14="http://schemas.microsoft.com/office/powerpoint/2010/main" val="1097487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Factoring Polynomials</a:t>
            </a:r>
            <a:endParaRPr lang="en-US" dirty="0"/>
          </a:p>
        </p:txBody>
      </p:sp>
      <p:sp>
        <p:nvSpPr>
          <p:cNvPr id="3" name="Content Placeholder 2"/>
          <p:cNvSpPr>
            <a:spLocks noGrp="1"/>
          </p:cNvSpPr>
          <p:nvPr>
            <p:ph idx="1"/>
          </p:nvPr>
        </p:nvSpPr>
        <p:spPr/>
        <p:txBody>
          <a:bodyPr>
            <a:normAutofit/>
          </a:bodyPr>
          <a:lstStyle/>
          <a:p>
            <a:r>
              <a:rPr lang="en-US" dirty="0" smtClean="0"/>
              <a:t>There </a:t>
            </a:r>
            <a:r>
              <a:rPr lang="en-US" dirty="0"/>
              <a:t>is also a relationship between the degree of a polynomial and the number of factors you can expect. </a:t>
            </a:r>
          </a:p>
          <a:p>
            <a:r>
              <a:rPr lang="en-US" dirty="0" smtClean="0"/>
              <a:t>A </a:t>
            </a:r>
            <a:r>
              <a:rPr lang="en-US" dirty="0"/>
              <a:t>linear function is a polynomial function of degree one. A linear function has up to one </a:t>
            </a:r>
            <a:r>
              <a:rPr lang="en-US" i="1" dirty="0"/>
              <a:t>x</a:t>
            </a:r>
            <a:r>
              <a:rPr lang="en-US" dirty="0"/>
              <a:t>-intercept, but it may have no </a:t>
            </a:r>
            <a:r>
              <a:rPr lang="en-US" i="1" dirty="0"/>
              <a:t>x</a:t>
            </a:r>
            <a:r>
              <a:rPr lang="en-US" dirty="0"/>
              <a:t>-intercepts. </a:t>
            </a:r>
          </a:p>
          <a:p>
            <a:r>
              <a:rPr lang="en-US" dirty="0" smtClean="0"/>
              <a:t>A </a:t>
            </a:r>
            <a:r>
              <a:rPr lang="en-US" dirty="0"/>
              <a:t>quadratic function is a polynomial function of degree two. A quadratic function has up to two </a:t>
            </a:r>
            <a:r>
              <a:rPr lang="en-US" i="1" dirty="0"/>
              <a:t>x</a:t>
            </a:r>
            <a:r>
              <a:rPr lang="en-US" dirty="0"/>
              <a:t>-intercepts, but it may have only one </a:t>
            </a:r>
            <a:r>
              <a:rPr lang="en-US" i="1" dirty="0"/>
              <a:t>x</a:t>
            </a:r>
            <a:r>
              <a:rPr lang="en-US" dirty="0"/>
              <a:t>-intercept or no </a:t>
            </a:r>
            <a:r>
              <a:rPr lang="en-US" i="1" dirty="0"/>
              <a:t>x</a:t>
            </a:r>
            <a:r>
              <a:rPr lang="en-US" dirty="0"/>
              <a:t>-intercepts. </a:t>
            </a:r>
          </a:p>
          <a:p>
            <a:r>
              <a:rPr lang="en-US" dirty="0" smtClean="0"/>
              <a:t>A </a:t>
            </a:r>
            <a:r>
              <a:rPr lang="en-US" dirty="0"/>
              <a:t>cubic function is a polynomial function of degree three. A cubic function has up to three x-intercepts, but it may have fewer than three </a:t>
            </a:r>
            <a:r>
              <a:rPr lang="en-US" i="1" dirty="0"/>
              <a:t>x</a:t>
            </a:r>
            <a:r>
              <a:rPr lang="en-US" dirty="0"/>
              <a:t>-intercepts. </a:t>
            </a:r>
          </a:p>
          <a:p>
            <a:endParaRPr lang="en-US" dirty="0"/>
          </a:p>
        </p:txBody>
      </p:sp>
    </p:spTree>
    <p:extLst>
      <p:ext uri="{BB962C8B-B14F-4D97-AF65-F5344CB8AC3E}">
        <p14:creationId xmlns:p14="http://schemas.microsoft.com/office/powerpoint/2010/main" val="225811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662940"/>
          </a:xfrm>
        </p:spPr>
        <p:txBody>
          <a:bodyPr/>
          <a:lstStyle/>
          <a:p>
            <a:r>
              <a:rPr lang="en-US" dirty="0" smtClean="0"/>
              <a:t>Examples</a:t>
            </a:r>
            <a:endParaRPr lang="en-US" dirty="0"/>
          </a:p>
        </p:txBody>
      </p:sp>
      <p:sp>
        <p:nvSpPr>
          <p:cNvPr id="5" name="Text Placeholder 4"/>
          <p:cNvSpPr>
            <a:spLocks noGrp="1"/>
          </p:cNvSpPr>
          <p:nvPr>
            <p:ph type="body" sz="half" idx="2"/>
          </p:nvPr>
        </p:nvSpPr>
        <p:spPr>
          <a:xfrm>
            <a:off x="839788" y="1531620"/>
            <a:ext cx="4418012" cy="4337368"/>
          </a:xfrm>
        </p:spPr>
        <p:txBody>
          <a:bodyPr/>
          <a:lstStyle/>
          <a:p>
            <a:r>
              <a:rPr lang="en-US" sz="2800" dirty="0" smtClean="0"/>
              <a:t>Factor the quadratic function </a:t>
            </a:r>
            <a:r>
              <a:rPr lang="en-US" sz="2800" i="1" dirty="0" smtClean="0"/>
              <a:t>f</a:t>
            </a:r>
            <a:r>
              <a:rPr lang="en-US" sz="2800" dirty="0" smtClean="0"/>
              <a:t>(</a:t>
            </a:r>
            <a:r>
              <a:rPr lang="en-US" sz="2800" i="1" dirty="0" smtClean="0"/>
              <a:t>x</a:t>
            </a:r>
            <a:r>
              <a:rPr lang="en-US" sz="2800" dirty="0" smtClean="0"/>
              <a:t>) = -2</a:t>
            </a:r>
            <a:r>
              <a:rPr lang="en-US" sz="2800" i="1" dirty="0" smtClean="0"/>
              <a:t>x</a:t>
            </a:r>
            <a:r>
              <a:rPr lang="en-US" sz="2800" baseline="30000" dirty="0" smtClean="0"/>
              <a:t>2</a:t>
            </a:r>
            <a:r>
              <a:rPr lang="en-US" sz="2800" dirty="0" smtClean="0"/>
              <a:t> + 9</a:t>
            </a:r>
            <a:r>
              <a:rPr lang="en-US" sz="2800" i="1" dirty="0" smtClean="0"/>
              <a:t>x </a:t>
            </a:r>
            <a:r>
              <a:rPr lang="en-US" sz="2800" dirty="0" smtClean="0"/>
              <a:t>– 4 using a graph. </a:t>
            </a:r>
          </a:p>
          <a:p>
            <a:endParaRPr lang="en-US" dirty="0" smtClean="0"/>
          </a:p>
          <a:p>
            <a:endParaRPr lang="en-US" dirty="0"/>
          </a:p>
        </p:txBody>
      </p:sp>
      <p:pic>
        <p:nvPicPr>
          <p:cNvPr id="7" name="Content Placeholder 6"/>
          <p:cNvPicPr>
            <a:picLocks noGrp="1" noChangeAspect="1"/>
          </p:cNvPicPr>
          <p:nvPr>
            <p:ph idx="1"/>
          </p:nvPr>
        </p:nvPicPr>
        <p:blipFill>
          <a:blip r:embed="rId2"/>
          <a:stretch>
            <a:fillRect/>
          </a:stretch>
        </p:blipFill>
        <p:spPr>
          <a:xfrm>
            <a:off x="6103621" y="1533853"/>
            <a:ext cx="4320539" cy="4335136"/>
          </a:xfrm>
          <a:prstGeom prst="rect">
            <a:avLst/>
          </a:prstGeom>
        </p:spPr>
      </p:pic>
    </p:spTree>
    <p:extLst>
      <p:ext uri="{BB962C8B-B14F-4D97-AF65-F5344CB8AC3E}">
        <p14:creationId xmlns:p14="http://schemas.microsoft.com/office/powerpoint/2010/main" val="2361891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b="1" dirty="0" smtClean="0"/>
              <a:t>STEP </a:t>
            </a:r>
            <a:r>
              <a:rPr lang="en-US" b="1" dirty="0"/>
              <a:t>1 </a:t>
            </a:r>
            <a:r>
              <a:rPr lang="en-US" dirty="0"/>
              <a:t>Determine the x-intercepts of the quadratic function from its graph. Verify your answers by using the equation of the function. </a:t>
            </a:r>
            <a:endParaRPr lang="en-US" dirty="0" smtClean="0"/>
          </a:p>
          <a:p>
            <a:pPr algn="ctr"/>
            <a:r>
              <a:rPr lang="en-US" dirty="0" smtClean="0"/>
              <a:t>x = ½ and 4</a:t>
            </a:r>
          </a:p>
          <a:p>
            <a:pPr algn="ctr"/>
            <a:endParaRPr lang="en-US" dirty="0" smtClean="0"/>
          </a:p>
          <a:p>
            <a:r>
              <a:rPr lang="en-US" b="1" dirty="0" smtClean="0"/>
              <a:t>STEP </a:t>
            </a:r>
            <a:r>
              <a:rPr lang="en-US" b="1" dirty="0"/>
              <a:t>2 </a:t>
            </a:r>
            <a:r>
              <a:rPr lang="en-US" dirty="0"/>
              <a:t>Use each x-intercept to determine binomial factors. </a:t>
            </a:r>
            <a:endParaRPr lang="en-US" dirty="0" smtClean="0"/>
          </a:p>
          <a:p>
            <a:pPr algn="ctr"/>
            <a:r>
              <a:rPr lang="en-US" dirty="0" smtClean="0"/>
              <a:t>x = ½		</a:t>
            </a:r>
            <a:r>
              <a:rPr lang="en-US" i="1" dirty="0" smtClean="0"/>
              <a:t>x </a:t>
            </a:r>
            <a:r>
              <a:rPr lang="en-US" dirty="0" smtClean="0"/>
              <a:t>= 4 </a:t>
            </a:r>
            <a:endParaRPr lang="en-US" dirty="0" smtClean="0"/>
          </a:p>
          <a:p>
            <a:pPr algn="ctr"/>
            <a:r>
              <a:rPr lang="en-US" dirty="0" smtClean="0"/>
              <a:t>2</a:t>
            </a:r>
            <a:r>
              <a:rPr lang="en-US" i="1" dirty="0" smtClean="0"/>
              <a:t>x </a:t>
            </a:r>
            <a:r>
              <a:rPr lang="en-US" dirty="0"/>
              <a:t>= 1 </a:t>
            </a:r>
            <a:r>
              <a:rPr lang="en-US" dirty="0" smtClean="0"/>
              <a:t>		</a:t>
            </a:r>
            <a:r>
              <a:rPr lang="en-US" i="1" dirty="0" smtClean="0"/>
              <a:t>x </a:t>
            </a:r>
            <a:r>
              <a:rPr lang="en-US" dirty="0" smtClean="0"/>
              <a:t>– 4 = 0 </a:t>
            </a:r>
          </a:p>
          <a:p>
            <a:pPr algn="ctr"/>
            <a:r>
              <a:rPr lang="en-US" dirty="0" smtClean="0"/>
              <a:t>2</a:t>
            </a:r>
            <a:r>
              <a:rPr lang="en-US" i="1" dirty="0" smtClean="0"/>
              <a:t>x </a:t>
            </a:r>
            <a:r>
              <a:rPr lang="en-US" dirty="0"/>
              <a:t>– 1 = 0 </a:t>
            </a:r>
            <a:r>
              <a:rPr lang="en-US" dirty="0" smtClean="0"/>
              <a:t>			</a:t>
            </a:r>
            <a:endParaRPr lang="en-US" dirty="0"/>
          </a:p>
          <a:p>
            <a:endParaRPr lang="en-US" dirty="0"/>
          </a:p>
        </p:txBody>
      </p:sp>
    </p:spTree>
    <p:extLst>
      <p:ext uri="{BB962C8B-B14F-4D97-AF65-F5344CB8AC3E}">
        <p14:creationId xmlns:p14="http://schemas.microsoft.com/office/powerpoint/2010/main" val="162831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838200" y="1825624"/>
            <a:ext cx="10515600" cy="4575175"/>
          </a:xfrm>
        </p:spPr>
        <p:txBody>
          <a:bodyPr>
            <a:normAutofit lnSpcReduction="10000"/>
          </a:bodyPr>
          <a:lstStyle/>
          <a:p>
            <a:r>
              <a:rPr lang="en-US" b="1" dirty="0" smtClean="0"/>
              <a:t>STEP </a:t>
            </a:r>
            <a:r>
              <a:rPr lang="en-US" b="1" dirty="0"/>
              <a:t>3 </a:t>
            </a:r>
            <a:r>
              <a:rPr lang="en-US" dirty="0"/>
              <a:t>Multiply the binomial factors and compare to the symbolic representation of </a:t>
            </a:r>
            <a:r>
              <a:rPr lang="en-US" dirty="0" smtClean="0"/>
              <a:t>f(x</a:t>
            </a:r>
            <a:r>
              <a:rPr lang="en-US" dirty="0"/>
              <a:t>). </a:t>
            </a:r>
          </a:p>
          <a:p>
            <a:r>
              <a:rPr lang="en-US" dirty="0" smtClean="0"/>
              <a:t>Use the function builder in the calculator to check against the original function.</a:t>
            </a:r>
          </a:p>
          <a:p>
            <a:endParaRPr lang="en-US" dirty="0"/>
          </a:p>
          <a:p>
            <a:r>
              <a:rPr lang="en-US" b="1" dirty="0"/>
              <a:t>STEP 4 </a:t>
            </a:r>
            <a:r>
              <a:rPr lang="en-US" dirty="0"/>
              <a:t>Write the function as a product of its binomial factors. Since the parabola opens downward, multiply by −1. </a:t>
            </a:r>
            <a:endParaRPr lang="en-US" dirty="0" smtClean="0"/>
          </a:p>
          <a:p>
            <a:pPr algn="ctr"/>
            <a:r>
              <a:rPr lang="en-US" dirty="0" smtClean="0"/>
              <a:t>-</a:t>
            </a:r>
            <a:r>
              <a:rPr lang="en-US" i="1" dirty="0"/>
              <a:t>f</a:t>
            </a:r>
            <a:r>
              <a:rPr lang="en-US" dirty="0"/>
              <a:t>(</a:t>
            </a:r>
            <a:r>
              <a:rPr lang="en-US" i="1" dirty="0"/>
              <a:t>x</a:t>
            </a:r>
            <a:r>
              <a:rPr lang="en-US" dirty="0"/>
              <a:t>) = (2</a:t>
            </a:r>
            <a:r>
              <a:rPr lang="en-US" i="1" dirty="0"/>
              <a:t>x </a:t>
            </a:r>
            <a:r>
              <a:rPr lang="en-US" dirty="0"/>
              <a:t>– 1)(</a:t>
            </a:r>
            <a:r>
              <a:rPr lang="en-US" i="1" dirty="0"/>
              <a:t>x </a:t>
            </a:r>
            <a:r>
              <a:rPr lang="en-US" dirty="0"/>
              <a:t>– 4) </a:t>
            </a:r>
            <a:endParaRPr lang="en-US" dirty="0" smtClean="0"/>
          </a:p>
          <a:p>
            <a:pPr algn="ctr"/>
            <a:r>
              <a:rPr lang="en-US" dirty="0" smtClean="0"/>
              <a:t>(-</a:t>
            </a:r>
            <a:r>
              <a:rPr lang="en-US" dirty="0"/>
              <a:t>1)(-</a:t>
            </a:r>
            <a:r>
              <a:rPr lang="en-US" i="1" dirty="0"/>
              <a:t>f</a:t>
            </a:r>
            <a:r>
              <a:rPr lang="en-US" dirty="0"/>
              <a:t>(</a:t>
            </a:r>
            <a:r>
              <a:rPr lang="en-US" i="1" dirty="0"/>
              <a:t>x</a:t>
            </a:r>
            <a:r>
              <a:rPr lang="en-US" dirty="0"/>
              <a:t>)) = (-1)(2</a:t>
            </a:r>
            <a:r>
              <a:rPr lang="en-US" i="1" dirty="0"/>
              <a:t>x </a:t>
            </a:r>
            <a:r>
              <a:rPr lang="en-US" dirty="0"/>
              <a:t>– 1)(</a:t>
            </a:r>
            <a:r>
              <a:rPr lang="en-US" i="1" dirty="0"/>
              <a:t>x </a:t>
            </a:r>
            <a:r>
              <a:rPr lang="en-US" dirty="0"/>
              <a:t>– 4) </a:t>
            </a:r>
            <a:endParaRPr lang="en-US" dirty="0" smtClean="0"/>
          </a:p>
          <a:p>
            <a:pPr algn="ctr"/>
            <a:r>
              <a:rPr lang="en-US" i="1" dirty="0" smtClean="0"/>
              <a:t>f</a:t>
            </a:r>
            <a:r>
              <a:rPr lang="en-US" dirty="0" smtClean="0"/>
              <a:t>(</a:t>
            </a:r>
            <a:r>
              <a:rPr lang="en-US" i="1" dirty="0" smtClean="0"/>
              <a:t>x</a:t>
            </a:r>
            <a:r>
              <a:rPr lang="en-US" dirty="0"/>
              <a:t>) = -(2</a:t>
            </a:r>
            <a:r>
              <a:rPr lang="en-US" i="1" dirty="0"/>
              <a:t>x </a:t>
            </a:r>
            <a:r>
              <a:rPr lang="en-US" dirty="0"/>
              <a:t>– 1)(</a:t>
            </a:r>
            <a:r>
              <a:rPr lang="en-US" i="1" dirty="0"/>
              <a:t>x </a:t>
            </a:r>
            <a:r>
              <a:rPr lang="en-US" dirty="0"/>
              <a:t>– 4) </a:t>
            </a:r>
          </a:p>
          <a:p>
            <a:endParaRPr lang="en-US" dirty="0"/>
          </a:p>
        </p:txBody>
      </p:sp>
    </p:spTree>
    <p:extLst>
      <p:ext uri="{BB962C8B-B14F-4D97-AF65-F5344CB8AC3E}">
        <p14:creationId xmlns:p14="http://schemas.microsoft.com/office/powerpoint/2010/main" val="1713001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708660"/>
          </a:xfrm>
        </p:spPr>
        <p:txBody>
          <a:bodyPr/>
          <a:lstStyle/>
          <a:p>
            <a:r>
              <a:rPr lang="en-US" dirty="0" smtClean="0"/>
              <a:t>Examples</a:t>
            </a:r>
            <a:endParaRPr lang="en-US" dirty="0"/>
          </a:p>
        </p:txBody>
      </p:sp>
      <p:pic>
        <p:nvPicPr>
          <p:cNvPr id="6" name="Content Placeholder 5"/>
          <p:cNvPicPr>
            <a:picLocks noGrp="1" noChangeAspect="1"/>
          </p:cNvPicPr>
          <p:nvPr>
            <p:ph idx="1"/>
          </p:nvPr>
        </p:nvPicPr>
        <p:blipFill>
          <a:blip r:embed="rId2"/>
          <a:stretch>
            <a:fillRect/>
          </a:stretch>
        </p:blipFill>
        <p:spPr>
          <a:xfrm>
            <a:off x="6469381" y="844234"/>
            <a:ext cx="5283516" cy="5283516"/>
          </a:xfrm>
          <a:prstGeom prst="rect">
            <a:avLst/>
          </a:prstGeom>
        </p:spPr>
      </p:pic>
      <p:sp>
        <p:nvSpPr>
          <p:cNvPr id="5" name="Text Placeholder 4"/>
          <p:cNvSpPr>
            <a:spLocks noGrp="1"/>
          </p:cNvSpPr>
          <p:nvPr>
            <p:ph type="body" sz="half" idx="2"/>
          </p:nvPr>
        </p:nvSpPr>
        <p:spPr>
          <a:xfrm>
            <a:off x="839788" y="1623060"/>
            <a:ext cx="4349432" cy="4245928"/>
          </a:xfrm>
        </p:spPr>
        <p:txBody>
          <a:bodyPr>
            <a:normAutofit/>
          </a:bodyPr>
          <a:lstStyle/>
          <a:p>
            <a:r>
              <a:rPr lang="en-US" sz="2800" dirty="0" smtClean="0"/>
              <a:t>Factor the cubic function </a:t>
            </a:r>
            <a:r>
              <a:rPr lang="en-US" sz="2800" i="1" dirty="0" smtClean="0"/>
              <a:t>h</a:t>
            </a:r>
            <a:r>
              <a:rPr lang="en-US" sz="2800" dirty="0" smtClean="0"/>
              <a:t>(</a:t>
            </a:r>
            <a:r>
              <a:rPr lang="en-US" sz="2800" i="1" dirty="0" smtClean="0"/>
              <a:t>x</a:t>
            </a:r>
            <a:r>
              <a:rPr lang="en-US" sz="2800" dirty="0" smtClean="0"/>
              <a:t>) = </a:t>
            </a:r>
            <a:r>
              <a:rPr lang="en-US" sz="2800" i="1" dirty="0" smtClean="0"/>
              <a:t>x</a:t>
            </a:r>
            <a:r>
              <a:rPr lang="en-US" sz="2800" baseline="30000" dirty="0" smtClean="0"/>
              <a:t>3</a:t>
            </a:r>
            <a:r>
              <a:rPr lang="en-US" sz="2800" dirty="0" smtClean="0"/>
              <a:t> – 9</a:t>
            </a:r>
            <a:r>
              <a:rPr lang="en-US" sz="2800" i="1" dirty="0" smtClean="0"/>
              <a:t>x</a:t>
            </a:r>
            <a:r>
              <a:rPr lang="en-US" sz="2800" baseline="30000" dirty="0" smtClean="0"/>
              <a:t>2</a:t>
            </a:r>
            <a:r>
              <a:rPr lang="en-US" sz="2800" dirty="0" smtClean="0"/>
              <a:t> + 108 using a graph. </a:t>
            </a:r>
          </a:p>
          <a:p>
            <a:endParaRPr lang="en-US" sz="2800" dirty="0" smtClean="0"/>
          </a:p>
          <a:p>
            <a:endParaRPr lang="en-US" sz="2800" dirty="0"/>
          </a:p>
        </p:txBody>
      </p:sp>
    </p:spTree>
    <p:extLst>
      <p:ext uri="{BB962C8B-B14F-4D97-AF65-F5344CB8AC3E}">
        <p14:creationId xmlns:p14="http://schemas.microsoft.com/office/powerpoint/2010/main" val="48752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762</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 Math</vt:lpstr>
      <vt:lpstr>Office Theme</vt:lpstr>
      <vt:lpstr>Factoring Polynomials With Graphs and Tables</vt:lpstr>
      <vt:lpstr>Factoring Polynomials</vt:lpstr>
      <vt:lpstr>Factoring Polynomials</vt:lpstr>
      <vt:lpstr>Factoring Polynomials</vt:lpstr>
      <vt:lpstr>Factoring Polynomials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Factoring Polynomials With Graphs and Tables</dc:title>
  <dc:creator>CALVIN BOYKIN</dc:creator>
  <cp:lastModifiedBy>CALVIN BOYKIN</cp:lastModifiedBy>
  <cp:revision>7</cp:revision>
  <dcterms:created xsi:type="dcterms:W3CDTF">2020-03-23T19:20:54Z</dcterms:created>
  <dcterms:modified xsi:type="dcterms:W3CDTF">2020-03-23T20:21:59Z</dcterms:modified>
</cp:coreProperties>
</file>