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3" r:id="rId1"/>
  </p:sldMasterIdLst>
  <p:handoutMasterIdLst>
    <p:handoutMasterId r:id="rId17"/>
  </p:handoutMasterIdLst>
  <p:sldIdLst>
    <p:sldId id="257" r:id="rId2"/>
    <p:sldId id="263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7" r:id="rId16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4529"/>
    <a:srgbClr val="2B3922"/>
    <a:srgbClr val="2E3722"/>
    <a:srgbClr val="FCF7F1"/>
    <a:srgbClr val="B8D233"/>
    <a:srgbClr val="5CC6D6"/>
    <a:srgbClr val="F8D22F"/>
    <a:srgbClr val="F03F2B"/>
    <a:srgbClr val="3488A0"/>
    <a:srgbClr val="5790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9" d="100"/>
          <a:sy n="79" d="100"/>
        </p:scale>
        <p:origin x="42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817B5C8E-E962-4873-8726-26C4CBD64278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A7DE629B-BC6F-4A5D-958E-161DD21A1D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1213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1/7/2020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770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40B7-36AB-4376-BE14-EF7004D79BB9}" type="datetime1">
              <a:rPr lang="en-US" smtClean="0"/>
              <a:t>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329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CAB8-DCAE-46A5-AADA-B3FAD11A54E0}" type="datetime1">
              <a:rPr lang="en-US" smtClean="0"/>
              <a:t>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073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708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1/7/2020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071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1/7/2020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672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1/7/2020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960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1/7/2020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413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1/7/2020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247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1/7/2020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602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1/7/2020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78223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577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65" r:id="rId5"/>
    <p:sldLayoutId id="2147483671" r:id="rId6"/>
    <p:sldLayoutId id="2147483672" r:id="rId7"/>
    <p:sldLayoutId id="2147483662" r:id="rId8"/>
    <p:sldLayoutId id="2147483663" r:id="rId9"/>
    <p:sldLayoutId id="2147483664" r:id="rId10"/>
    <p:sldLayoutId id="2147483666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8045422F-7258-40AC-BD2E-2469AA44892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/>
          <a:stretch/>
        </p:blipFill>
        <p:spPr>
          <a:xfrm>
            <a:off x="20" y="10"/>
            <a:ext cx="12191979" cy="6857990"/>
          </a:xfrm>
          <a:prstGeom prst="rect">
            <a:avLst/>
          </a:prstGeom>
        </p:spPr>
      </p:pic>
      <p:sp>
        <p:nvSpPr>
          <p:cNvPr id="82" name="Rectangle 81">
            <a:extLst>
              <a:ext uri="{FF2B5EF4-FFF2-40B4-BE49-F238E27FC236}">
                <a16:creationId xmlns:a16="http://schemas.microsoft.com/office/drawing/2014/main" id="{2644B391-9BFE-445C-A9EC-F544BB85FBC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95067" y="1808532"/>
            <a:ext cx="5452527" cy="3240936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80F26E69-87D9-4655-AE7B-280A87AA3CA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61010" y="1975104"/>
            <a:ext cx="5120640" cy="2907792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8C3B467-088C-4F3D-A9A7-105C4E1E20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33793" y="2355458"/>
            <a:ext cx="4775075" cy="1630907"/>
          </a:xfrm>
        </p:spPr>
        <p:txBody>
          <a:bodyPr>
            <a:normAutofit fontScale="90000"/>
          </a:bodyPr>
          <a:lstStyle/>
          <a:p>
            <a:r>
              <a:rPr lang="en-US" sz="4400" dirty="0" smtClean="0">
                <a:solidFill>
                  <a:schemeClr val="tx1"/>
                </a:solidFill>
              </a:rPr>
              <a:t>Transforming and analyzing Rational Functions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722DDC-8EEE-4A06-8DFE-B44871EAA2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33793" y="3995988"/>
            <a:ext cx="4775075" cy="559656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42807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What transformations of the rational parent function, f(x)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en-US" sz="1800" dirty="0" smtClean="0"/>
                  <a:t>, </a:t>
                </a:r>
                <a:r>
                  <a:rPr lang="en-US" dirty="0" smtClean="0"/>
                  <a:t>will result in the graph of the rational function g(x) = -</a:t>
                </a:r>
                <a14:m>
                  <m:oMath xmlns:m="http://schemas.openxmlformats.org/officeDocument/2006/math">
                    <m:r>
                      <a:rPr lang="en-US" sz="1800" b="0" i="0" smtClean="0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</m:den>
                    </m:f>
                  </m:oMath>
                </a14:m>
                <a:r>
                  <a:rPr lang="en-US" dirty="0" smtClean="0"/>
                  <a:t> + 1.5? 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76324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Step 1: Rewrite the equation of g(x) in general form y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𝑏𝑥</m:t>
                        </m:r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𝑐</m:t>
                        </m:r>
                      </m:den>
                    </m:f>
                  </m:oMath>
                </a14:m>
                <a:r>
                  <a:rPr lang="en-US" dirty="0"/>
                  <a:t> + </a:t>
                </a:r>
                <a:r>
                  <a:rPr lang="en-US" dirty="0" smtClean="0"/>
                  <a:t>d to determine the values of the parameters a, b, c, and d.</a:t>
                </a:r>
              </a:p>
              <a:p>
                <a:pPr algn="ctr"/>
                <a:r>
                  <a:rPr lang="en-US" dirty="0"/>
                  <a:t>g</a:t>
                </a:r>
                <a:r>
                  <a:rPr lang="en-US" dirty="0" smtClean="0"/>
                  <a:t>(x)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𝑏𝑥</m:t>
                        </m:r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𝑐</m:t>
                        </m:r>
                      </m:den>
                    </m:f>
                  </m:oMath>
                </a14:m>
                <a:r>
                  <a:rPr lang="en-US" dirty="0"/>
                  <a:t> + </a:t>
                </a:r>
                <a:r>
                  <a:rPr lang="en-US" dirty="0" smtClean="0"/>
                  <a:t>d</a:t>
                </a:r>
              </a:p>
              <a:p>
                <a:pPr algn="ctr"/>
                <a:r>
                  <a:rPr lang="en-US" dirty="0"/>
                  <a:t>g(x) = -</a:t>
                </a:r>
                <a14:m>
                  <m:oMath xmlns:m="http://schemas.openxmlformats.org/officeDocument/2006/math">
                    <m:r>
                      <a:rPr lang="en-US" sz="1800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−2</m:t>
                        </m:r>
                      </m:den>
                    </m:f>
                  </m:oMath>
                </a14:m>
                <a:r>
                  <a:rPr lang="en-US" dirty="0"/>
                  <a:t> + </a:t>
                </a:r>
                <a:r>
                  <a:rPr lang="en-US" dirty="0" smtClean="0"/>
                  <a:t>1.5</a:t>
                </a:r>
              </a:p>
              <a:p>
                <a:pPr algn="ctr"/>
                <a:r>
                  <a:rPr lang="en-US" dirty="0"/>
                  <a:t>g(x) = </a:t>
                </a:r>
                <a14:m>
                  <m:oMath xmlns:m="http://schemas.openxmlformats.org/officeDocument/2006/math">
                    <m:r>
                      <a:rPr lang="en-US" sz="1800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−2</m:t>
                        </m:r>
                      </m:den>
                    </m:f>
                  </m:oMath>
                </a14:m>
                <a:r>
                  <a:rPr lang="en-US" dirty="0"/>
                  <a:t> + 1.5</a:t>
                </a:r>
                <a:endParaRPr lang="en-US" dirty="0" smtClean="0"/>
              </a:p>
              <a:p>
                <a:pPr algn="ctr"/>
                <a:r>
                  <a:rPr lang="en-US" dirty="0"/>
                  <a:t>a</a:t>
                </a:r>
                <a:r>
                  <a:rPr lang="en-US" dirty="0" smtClean="0"/>
                  <a:t> = -3, b = 1, c = 2, d = 1.5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56005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Step 2: Use the parameters to describe the transformations of the rational parent function f(x) that are necessary to produce g(x).</a:t>
                </a:r>
              </a:p>
              <a:p>
                <a:r>
                  <a:rPr lang="en-US" dirty="0" smtClean="0"/>
                  <a:t>a = -3, so there is vertical stretch by a factor of 3; a is negative, so it is reflected over the x-axis</a:t>
                </a:r>
              </a:p>
              <a:p>
                <a:r>
                  <a:rPr lang="en-US" dirty="0" smtClean="0"/>
                  <a:t>b = 1, there is no change to the graph</a:t>
                </a:r>
              </a:p>
              <a:p>
                <a:r>
                  <a:rPr lang="en-US" dirty="0" smtClean="0"/>
                  <a:t>c =  2, so there is a horizontal shift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den>
                    </m:f>
                  </m:oMath>
                </a14:m>
                <a:r>
                  <a:rPr lang="en-US" dirty="0" smtClean="0"/>
                  <a:t> = 2 units to the right</a:t>
                </a:r>
              </a:p>
              <a:p>
                <a:r>
                  <a:rPr lang="en-US" dirty="0" smtClean="0"/>
                  <a:t>d =  1.5, so there is a vertical shift 1.5 units up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82" t="-1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92441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Identify the key attributes of y </a:t>
                </a:r>
                <a:r>
                  <a:rPr lang="en-US" dirty="0"/>
                  <a:t>= -</a:t>
                </a:r>
                <a14:m>
                  <m:oMath xmlns:m="http://schemas.openxmlformats.org/officeDocument/2006/math">
                    <m:r>
                      <a:rPr lang="en-US" sz="1800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12</m:t>
                        </m:r>
                      </m:num>
                      <m:den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en-US" dirty="0"/>
                  <a:t> + </a:t>
                </a:r>
                <a:r>
                  <a:rPr lang="en-US" dirty="0" smtClean="0"/>
                  <a:t>2, including domain and range (including asymptotes), x- and y-intercepts. Write the domain and range in set builder notation.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09821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Step 1: Determine the domain and range of </a:t>
                </a:r>
                <a:r>
                  <a:rPr lang="en-US" dirty="0"/>
                  <a:t>y = -</a:t>
                </a:r>
                <a14:m>
                  <m:oMath xmlns:m="http://schemas.openxmlformats.org/officeDocument/2006/math">
                    <m:r>
                      <a:rPr lang="en-US" sz="1600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12</m:t>
                        </m:r>
                      </m:num>
                      <m:den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en-US" dirty="0"/>
                  <a:t> + </a:t>
                </a:r>
                <a:r>
                  <a:rPr lang="en-US" dirty="0" smtClean="0"/>
                  <a:t>2</a:t>
                </a:r>
              </a:p>
              <a:p>
                <a:pPr algn="ctr"/>
                <a:r>
                  <a:rPr lang="en-US" dirty="0" smtClean="0"/>
                  <a:t>The domain excludes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𝑐</m:t>
                        </m:r>
                      </m:num>
                      <m:den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𝑏</m:t>
                        </m:r>
                      </m:den>
                    </m:f>
                  </m:oMath>
                </a14:m>
                <a:endParaRPr lang="en-US" sz="1800" dirty="0" smtClean="0"/>
              </a:p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𝑐</m:t>
                        </m:r>
                      </m:num>
                      <m:den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𝑏</m:t>
                        </m:r>
                      </m:den>
                    </m:f>
                  </m:oMath>
                </a14:m>
                <a:r>
                  <a:rPr lang="en-US" sz="1800" dirty="0" smtClean="0"/>
                  <a:t> </a:t>
                </a:r>
                <a:r>
                  <a:rPr lang="en-US" dirty="0" smtClean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num>
                      <m:den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1800" dirty="0" smtClean="0"/>
                  <a:t> </a:t>
                </a:r>
                <a:r>
                  <a:rPr lang="en-US" dirty="0" smtClean="0"/>
                  <a:t>= 0</a:t>
                </a:r>
              </a:p>
              <a:p>
                <a:pPr algn="ctr"/>
                <a:r>
                  <a:rPr lang="en-US" dirty="0"/>
                  <a:t>{x | x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ℝ</m:t>
                    </m:r>
                  </m:oMath>
                </a14:m>
                <a:r>
                  <a:rPr lang="en-US" dirty="0"/>
                  <a:t>, x </a:t>
                </a:r>
                <a:r>
                  <a:rPr lang="en-US" dirty="0" smtClean="0"/>
                  <a:t>≠ 0}</a:t>
                </a:r>
                <a:endParaRPr lang="en-US" dirty="0"/>
              </a:p>
              <a:p>
                <a:pPr algn="ctr"/>
                <a:endParaRPr lang="en-US" dirty="0" smtClean="0"/>
              </a:p>
              <a:p>
                <a:pPr algn="ctr"/>
                <a:r>
                  <a:rPr lang="en-US" dirty="0" smtClean="0"/>
                  <a:t>The range excludes d</a:t>
                </a:r>
              </a:p>
              <a:p>
                <a:pPr algn="ctr"/>
                <a:r>
                  <a:rPr lang="en-US" dirty="0"/>
                  <a:t>d</a:t>
                </a:r>
                <a:r>
                  <a:rPr lang="en-US" dirty="0" smtClean="0"/>
                  <a:t> = 2</a:t>
                </a:r>
              </a:p>
              <a:p>
                <a:pPr algn="ctr"/>
                <a:r>
                  <a:rPr lang="en-US" dirty="0" smtClean="0"/>
                  <a:t>{y </a:t>
                </a:r>
                <a:r>
                  <a:rPr lang="en-US" dirty="0"/>
                  <a:t>| </a:t>
                </a:r>
                <a:r>
                  <a:rPr lang="en-US" dirty="0" smtClean="0"/>
                  <a:t>y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ℝ</m:t>
                    </m:r>
                  </m:oMath>
                </a14:m>
                <a:r>
                  <a:rPr lang="en-US" dirty="0"/>
                  <a:t>, </a:t>
                </a:r>
                <a:r>
                  <a:rPr lang="en-US" dirty="0" smtClean="0"/>
                  <a:t>y </a:t>
                </a:r>
                <a:r>
                  <a:rPr lang="en-US" dirty="0"/>
                  <a:t>≠ </a:t>
                </a:r>
                <a:r>
                  <a:rPr lang="en-US" dirty="0" smtClean="0"/>
                  <a:t>2}</a:t>
                </a:r>
                <a:endParaRPr lang="en-US" dirty="0"/>
              </a:p>
              <a:p>
                <a:pPr algn="ctr"/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76279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Step 2: Determine if the function has an x-intercept.</a:t>
            </a:r>
          </a:p>
          <a:p>
            <a:r>
              <a:rPr lang="en-US" dirty="0" smtClean="0"/>
              <a:t>Use the calculator to determine the x-intercept.</a:t>
            </a:r>
          </a:p>
          <a:p>
            <a:pPr algn="ctr"/>
            <a:r>
              <a:rPr lang="en-US" dirty="0" smtClean="0"/>
              <a:t>x-</a:t>
            </a:r>
            <a:r>
              <a:rPr lang="en-US" dirty="0" err="1" smtClean="0"/>
              <a:t>int</a:t>
            </a:r>
            <a:r>
              <a:rPr lang="en-US" dirty="0" smtClean="0"/>
              <a:t>: (-2, 0)</a:t>
            </a:r>
          </a:p>
          <a:p>
            <a:pPr algn="ctr"/>
            <a:endParaRPr lang="en-US" dirty="0"/>
          </a:p>
          <a:p>
            <a:r>
              <a:rPr lang="en-US" dirty="0" smtClean="0"/>
              <a:t>Step 3: </a:t>
            </a:r>
            <a:r>
              <a:rPr lang="en-US" dirty="0"/>
              <a:t>Determine if the function has </a:t>
            </a:r>
            <a:r>
              <a:rPr lang="en-US" dirty="0" smtClean="0"/>
              <a:t>a y-intercept.</a:t>
            </a:r>
          </a:p>
          <a:p>
            <a:r>
              <a:rPr lang="en-US" dirty="0"/>
              <a:t>Use the calculator to determine the </a:t>
            </a:r>
            <a:r>
              <a:rPr lang="en-US" dirty="0" smtClean="0"/>
              <a:t>y-intercept</a:t>
            </a:r>
            <a:r>
              <a:rPr lang="en-US" dirty="0"/>
              <a:t>.</a:t>
            </a:r>
          </a:p>
          <a:p>
            <a:pPr algn="ctr"/>
            <a:r>
              <a:rPr lang="en-US" dirty="0" smtClean="0"/>
              <a:t>y-</a:t>
            </a:r>
            <a:r>
              <a:rPr lang="en-US" dirty="0" err="1" smtClean="0"/>
              <a:t>int</a:t>
            </a:r>
            <a:r>
              <a:rPr lang="en-US" dirty="0"/>
              <a:t>: </a:t>
            </a:r>
            <a:r>
              <a:rPr lang="en-US" dirty="0" smtClean="0"/>
              <a:t>none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056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Rational Functions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A rational function is a function composed of  a ratio of two polynomial functions, p(x) and q(x).</a:t>
                </a:r>
              </a:p>
              <a:p>
                <a:pPr algn="ctr"/>
                <a:r>
                  <a:rPr lang="en-US" dirty="0"/>
                  <a:t>r</a:t>
                </a:r>
                <a:r>
                  <a:rPr lang="en-US" dirty="0" smtClean="0"/>
                  <a:t>(x)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endParaRPr lang="en-US" sz="1800" dirty="0" smtClean="0"/>
              </a:p>
              <a:p>
                <a:r>
                  <a:rPr lang="en-US" dirty="0" smtClean="0"/>
                  <a:t>For a rational function, the general form is f(x)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𝑏𝑥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den>
                    </m:f>
                  </m:oMath>
                </a14:m>
                <a:r>
                  <a:rPr lang="en-US" dirty="0" smtClean="0"/>
                  <a:t> + d, where a, b, c, and d are real numbers.</a:t>
                </a:r>
              </a:p>
              <a:p>
                <a:r>
                  <a:rPr lang="en-US" dirty="0" smtClean="0"/>
                  <a:t>The </a:t>
                </a:r>
                <a:r>
                  <a:rPr lang="en-US" dirty="0"/>
                  <a:t>r</a:t>
                </a:r>
                <a:r>
                  <a:rPr lang="en-US" dirty="0" smtClean="0"/>
                  <a:t>ational parent function is f(x)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en-US" dirty="0" smtClean="0"/>
                  <a:t>. This is also called an inverse variation function.</a:t>
                </a:r>
              </a:p>
              <a:p>
                <a:r>
                  <a:rPr lang="en-US" dirty="0" smtClean="0"/>
                  <a:t>The full family of rational functions is generated by applying transformations to the Rational parent function</a:t>
                </a:r>
              </a:p>
              <a:p>
                <a:r>
                  <a:rPr lang="en-US" dirty="0" smtClean="0"/>
                  <a:t>Transformations are applied using parameters that are multiplied or added to the independent variable in the functional relationship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82" t="-1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01941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Changes in </a:t>
            </a:r>
            <a:r>
              <a:rPr lang="en-US" i="1" dirty="0" smtClean="0"/>
              <a:t>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parameter </a:t>
            </a:r>
            <a:r>
              <a:rPr lang="en-US" i="1" dirty="0" smtClean="0"/>
              <a:t>a</a:t>
            </a:r>
            <a:r>
              <a:rPr lang="en-US" dirty="0" smtClean="0"/>
              <a:t> influences the vertical stretch or compression of the graph of the </a:t>
            </a:r>
            <a:r>
              <a:rPr lang="en-US" dirty="0" smtClean="0"/>
              <a:t>rational function.</a:t>
            </a:r>
            <a:endParaRPr lang="en-US" dirty="0" smtClean="0"/>
          </a:p>
          <a:p>
            <a:r>
              <a:rPr lang="en-US" dirty="0" smtClean="0"/>
              <a:t>If |</a:t>
            </a:r>
            <a:r>
              <a:rPr lang="en-US" i="1" dirty="0" smtClean="0"/>
              <a:t>a</a:t>
            </a:r>
            <a:r>
              <a:rPr lang="en-US" dirty="0" smtClean="0"/>
              <a:t>| &gt; 1, then the y-values are multiplied by a factor of </a:t>
            </a:r>
            <a:r>
              <a:rPr lang="en-US" i="1" dirty="0" smtClean="0"/>
              <a:t>a</a:t>
            </a:r>
            <a:r>
              <a:rPr lang="en-US" dirty="0" smtClean="0"/>
              <a:t> to vertically stretch the graph</a:t>
            </a:r>
          </a:p>
          <a:p>
            <a:r>
              <a:rPr lang="en-US" dirty="0" smtClean="0"/>
              <a:t>If 0 &lt; </a:t>
            </a:r>
            <a:r>
              <a:rPr lang="en-US" dirty="0"/>
              <a:t>|</a:t>
            </a:r>
            <a:r>
              <a:rPr lang="en-US" i="1" dirty="0"/>
              <a:t>a</a:t>
            </a:r>
            <a:r>
              <a:rPr lang="en-US" dirty="0"/>
              <a:t>| </a:t>
            </a:r>
            <a:r>
              <a:rPr lang="en-US" dirty="0" smtClean="0"/>
              <a:t>&lt; </a:t>
            </a:r>
            <a:r>
              <a:rPr lang="en-US" dirty="0"/>
              <a:t>1, then the y-values are multiplied by a factor of </a:t>
            </a:r>
            <a:r>
              <a:rPr lang="en-US" i="1" dirty="0"/>
              <a:t>a</a:t>
            </a:r>
            <a:r>
              <a:rPr lang="en-US" dirty="0"/>
              <a:t> to vertically </a:t>
            </a:r>
            <a:r>
              <a:rPr lang="en-US" dirty="0" smtClean="0"/>
              <a:t>compress </a:t>
            </a:r>
            <a:r>
              <a:rPr lang="en-US" dirty="0"/>
              <a:t>the </a:t>
            </a:r>
            <a:r>
              <a:rPr lang="en-US" dirty="0" smtClean="0"/>
              <a:t>graph</a:t>
            </a:r>
          </a:p>
          <a:p>
            <a:r>
              <a:rPr lang="en-US" dirty="0" smtClean="0"/>
              <a:t>If a &lt; 0, then the graph will be reflected across the x-axis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4603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Changes in </a:t>
            </a:r>
            <a:r>
              <a:rPr lang="en-US" i="1" dirty="0" smtClean="0"/>
              <a:t>b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/>
                  <a:t>The parameter </a:t>
                </a:r>
                <a:r>
                  <a:rPr lang="en-US" i="1" dirty="0" smtClean="0"/>
                  <a:t>b</a:t>
                </a:r>
                <a:r>
                  <a:rPr lang="en-US" dirty="0" smtClean="0"/>
                  <a:t> </a:t>
                </a:r>
                <a:r>
                  <a:rPr lang="en-US" dirty="0"/>
                  <a:t>influences the </a:t>
                </a:r>
                <a:r>
                  <a:rPr lang="en-US" dirty="0" smtClean="0"/>
                  <a:t>horizontal </a:t>
                </a:r>
                <a:r>
                  <a:rPr lang="en-US" dirty="0"/>
                  <a:t>stretch or compression of the graph of the </a:t>
                </a:r>
                <a:r>
                  <a:rPr lang="en-US" dirty="0"/>
                  <a:t>rational function.</a:t>
                </a:r>
                <a:endParaRPr lang="en-US" dirty="0"/>
              </a:p>
              <a:p>
                <a:r>
                  <a:rPr lang="en-US" dirty="0"/>
                  <a:t>If </a:t>
                </a:r>
                <a:r>
                  <a:rPr lang="en-US" dirty="0" smtClean="0"/>
                  <a:t>|</a:t>
                </a:r>
                <a:r>
                  <a:rPr lang="en-US" i="1" dirty="0" smtClean="0"/>
                  <a:t>b</a:t>
                </a:r>
                <a:r>
                  <a:rPr lang="en-US" dirty="0" smtClean="0"/>
                  <a:t>| </a:t>
                </a:r>
                <a:r>
                  <a:rPr lang="en-US" dirty="0"/>
                  <a:t>&gt; 1, then the </a:t>
                </a:r>
                <a:r>
                  <a:rPr lang="en-US" dirty="0" smtClean="0"/>
                  <a:t>x-values </a:t>
                </a:r>
                <a:r>
                  <a:rPr lang="en-US" dirty="0"/>
                  <a:t>are multiplied by a factor of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800" b="0" i="1" dirty="0" smtClean="0"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n-US" sz="1800" b="0" i="1" dirty="0" smtClean="0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sz="1800" b="0" i="1" dirty="0" smtClean="0">
                            <a:latin typeface="Cambria Math" panose="02040503050406030204" pitchFamily="18" charset="0"/>
                          </a:rPr>
                          <m:t>|</m:t>
                        </m:r>
                      </m:den>
                    </m:f>
                  </m:oMath>
                </a14:m>
                <a:r>
                  <a:rPr lang="en-US" dirty="0"/>
                  <a:t> to </a:t>
                </a:r>
                <a:r>
                  <a:rPr lang="en-US" dirty="0" smtClean="0"/>
                  <a:t>horizontally compress </a:t>
                </a:r>
                <a:r>
                  <a:rPr lang="en-US" dirty="0"/>
                  <a:t>the graph</a:t>
                </a:r>
              </a:p>
              <a:p>
                <a:r>
                  <a:rPr lang="en-US" dirty="0"/>
                  <a:t>If 0 &lt; </a:t>
                </a:r>
                <a:r>
                  <a:rPr lang="en-US" dirty="0" smtClean="0"/>
                  <a:t>|</a:t>
                </a:r>
                <a:r>
                  <a:rPr lang="en-US" i="1" dirty="0" smtClean="0"/>
                  <a:t>b</a:t>
                </a:r>
                <a:r>
                  <a:rPr lang="en-US" dirty="0" smtClean="0"/>
                  <a:t>| </a:t>
                </a:r>
                <a:r>
                  <a:rPr lang="en-US" dirty="0"/>
                  <a:t>&lt; 1, then the </a:t>
                </a:r>
                <a:r>
                  <a:rPr lang="en-US" dirty="0" smtClean="0"/>
                  <a:t>x-values </a:t>
                </a:r>
                <a:r>
                  <a:rPr lang="en-US" dirty="0"/>
                  <a:t>are multiplied by a factor of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i="1" dirty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800" i="1" dirty="0"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n-US" sz="1800" i="1" dirty="0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sz="1800" i="1" dirty="0">
                            <a:latin typeface="Cambria Math" panose="02040503050406030204" pitchFamily="18" charset="0"/>
                          </a:rPr>
                          <m:t>|</m:t>
                        </m:r>
                      </m:den>
                    </m:f>
                  </m:oMath>
                </a14:m>
                <a:r>
                  <a:rPr lang="en-US" dirty="0"/>
                  <a:t> to </a:t>
                </a:r>
                <a:r>
                  <a:rPr lang="en-US" dirty="0" smtClean="0"/>
                  <a:t>horizontally stretch </a:t>
                </a:r>
                <a:r>
                  <a:rPr lang="en-US" dirty="0"/>
                  <a:t>the </a:t>
                </a:r>
                <a:r>
                  <a:rPr lang="en-US" dirty="0" smtClean="0"/>
                  <a:t>graph</a:t>
                </a:r>
              </a:p>
              <a:p>
                <a:r>
                  <a:rPr lang="en-US" dirty="0"/>
                  <a:t>If b &lt; 0, then the graph will be reflected across the </a:t>
                </a:r>
                <a:r>
                  <a:rPr lang="en-US" dirty="0" smtClean="0"/>
                  <a:t>y-axis</a:t>
                </a:r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82" t="-1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74292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Changes in </a:t>
            </a:r>
            <a:r>
              <a:rPr lang="en-US" i="1" dirty="0" smtClean="0"/>
              <a:t>c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/>
                  <a:t>The parameter </a:t>
                </a:r>
                <a:r>
                  <a:rPr lang="en-US" i="1" dirty="0" smtClean="0"/>
                  <a:t>c</a:t>
                </a:r>
                <a:r>
                  <a:rPr lang="en-US" dirty="0" smtClean="0"/>
                  <a:t>, like </a:t>
                </a:r>
                <a:r>
                  <a:rPr lang="en-US" i="1" dirty="0" smtClean="0"/>
                  <a:t>b</a:t>
                </a:r>
                <a:r>
                  <a:rPr lang="en-US" dirty="0" smtClean="0"/>
                  <a:t>, influences the horizontal translation of the graph of the </a:t>
                </a:r>
                <a:r>
                  <a:rPr lang="en-US" dirty="0"/>
                  <a:t>rational function.</a:t>
                </a:r>
                <a:endParaRPr lang="en-US" dirty="0" smtClean="0"/>
              </a:p>
              <a:p>
                <a:r>
                  <a:rPr lang="en-US" dirty="0" smtClean="0"/>
                  <a:t>Note that in the general form, the sign in front of the </a:t>
                </a:r>
                <a:r>
                  <a:rPr lang="en-US" i="1" dirty="0" smtClean="0"/>
                  <a:t>c</a:t>
                </a:r>
                <a:r>
                  <a:rPr lang="en-US" dirty="0" smtClean="0"/>
                  <a:t> is negative. This means that when reading the value of </a:t>
                </a:r>
                <a:r>
                  <a:rPr lang="en-US" i="1" dirty="0" smtClean="0"/>
                  <a:t>c</a:t>
                </a:r>
                <a:r>
                  <a:rPr lang="en-US" dirty="0" smtClean="0"/>
                  <a:t> from the equation, you should read the opposite sign from what is given in the equation.</a:t>
                </a:r>
              </a:p>
              <a:p>
                <a:r>
                  <a:rPr lang="en-US" dirty="0" smtClean="0"/>
                  <a:t>If </a:t>
                </a:r>
                <a:r>
                  <a:rPr lang="en-US" i="1" dirty="0" smtClean="0"/>
                  <a:t>c </a:t>
                </a:r>
                <a:r>
                  <a:rPr lang="en-US" dirty="0" smtClean="0"/>
                  <a:t>&gt; 0, then the graph will translate </a:t>
                </a:r>
                <a:r>
                  <a:rPr lang="en-US" sz="1800" dirty="0" smtClean="0"/>
                  <a:t>|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num>
                      <m:den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den>
                    </m:f>
                  </m:oMath>
                </a14:m>
                <a:r>
                  <a:rPr lang="en-US" sz="1800" dirty="0" smtClean="0"/>
                  <a:t>| </a:t>
                </a:r>
                <a:r>
                  <a:rPr lang="en-US" dirty="0" smtClean="0"/>
                  <a:t>to the right.</a:t>
                </a:r>
              </a:p>
              <a:p>
                <a:r>
                  <a:rPr lang="en-US" dirty="0"/>
                  <a:t>If </a:t>
                </a:r>
                <a:r>
                  <a:rPr lang="en-US" i="1" dirty="0"/>
                  <a:t>c </a:t>
                </a:r>
                <a:r>
                  <a:rPr lang="en-US" i="1" dirty="0" smtClean="0"/>
                  <a:t>&lt;</a:t>
                </a:r>
                <a:r>
                  <a:rPr lang="en-US" dirty="0" smtClean="0"/>
                  <a:t> </a:t>
                </a:r>
                <a:r>
                  <a:rPr lang="en-US" dirty="0"/>
                  <a:t>0, then the graph will translate </a:t>
                </a:r>
                <a:r>
                  <a:rPr lang="en-US" sz="1800" dirty="0"/>
                  <a:t>|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𝑐</m:t>
                        </m:r>
                      </m:num>
                      <m:den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𝑏</m:t>
                        </m:r>
                      </m:den>
                    </m:f>
                  </m:oMath>
                </a14:m>
                <a:r>
                  <a:rPr lang="en-US" sz="1800" dirty="0"/>
                  <a:t>| </a:t>
                </a:r>
                <a:r>
                  <a:rPr lang="en-US" dirty="0"/>
                  <a:t>to the </a:t>
                </a:r>
                <a:r>
                  <a:rPr lang="en-US" dirty="0" smtClean="0"/>
                  <a:t>left</a:t>
                </a:r>
                <a:r>
                  <a:rPr lang="en-US" dirty="0"/>
                  <a:t>.</a:t>
                </a:r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82" t="-1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31752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Changes in </a:t>
            </a:r>
            <a:r>
              <a:rPr lang="en-US" i="1" dirty="0" smtClean="0"/>
              <a:t>d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parameter </a:t>
            </a:r>
            <a:r>
              <a:rPr lang="en-US" i="1" dirty="0" smtClean="0"/>
              <a:t>d</a:t>
            </a:r>
            <a:r>
              <a:rPr lang="en-US" dirty="0" smtClean="0"/>
              <a:t> influences the vertical translation of the graph of the </a:t>
            </a:r>
            <a:r>
              <a:rPr lang="en-US" dirty="0"/>
              <a:t>rational function.</a:t>
            </a:r>
            <a:endParaRPr lang="en-US" dirty="0" smtClean="0"/>
          </a:p>
          <a:p>
            <a:r>
              <a:rPr lang="en-US" dirty="0" smtClean="0"/>
              <a:t>If </a:t>
            </a:r>
            <a:r>
              <a:rPr lang="en-US" i="1" dirty="0" smtClean="0"/>
              <a:t>d</a:t>
            </a:r>
            <a:r>
              <a:rPr lang="en-US" dirty="0" smtClean="0"/>
              <a:t> &gt; 0, then the graph of the </a:t>
            </a:r>
            <a:r>
              <a:rPr lang="en-US" dirty="0" smtClean="0"/>
              <a:t>rational function </a:t>
            </a:r>
            <a:r>
              <a:rPr lang="en-US" dirty="0" smtClean="0"/>
              <a:t>will translate |</a:t>
            </a:r>
            <a:r>
              <a:rPr lang="en-US" i="1" dirty="0" smtClean="0"/>
              <a:t>d</a:t>
            </a:r>
            <a:r>
              <a:rPr lang="en-US" dirty="0" smtClean="0"/>
              <a:t>| units up.</a:t>
            </a:r>
          </a:p>
          <a:p>
            <a:r>
              <a:rPr lang="en-US" dirty="0"/>
              <a:t>If </a:t>
            </a:r>
            <a:r>
              <a:rPr lang="en-US" i="1" dirty="0"/>
              <a:t>d</a:t>
            </a:r>
            <a:r>
              <a:rPr lang="en-US" dirty="0"/>
              <a:t> </a:t>
            </a:r>
            <a:r>
              <a:rPr lang="en-US" dirty="0" smtClean="0"/>
              <a:t>&lt; </a:t>
            </a:r>
            <a:r>
              <a:rPr lang="en-US" dirty="0"/>
              <a:t>0, then the graph of the </a:t>
            </a:r>
            <a:r>
              <a:rPr lang="en-US" dirty="0" smtClean="0"/>
              <a:t>rational function </a:t>
            </a:r>
            <a:r>
              <a:rPr lang="en-US" dirty="0"/>
              <a:t>will translate |</a:t>
            </a:r>
            <a:r>
              <a:rPr lang="en-US" i="1" dirty="0"/>
              <a:t>d</a:t>
            </a:r>
            <a:r>
              <a:rPr lang="en-US" dirty="0"/>
              <a:t>| units </a:t>
            </a:r>
            <a:r>
              <a:rPr lang="en-US" dirty="0" smtClean="0"/>
              <a:t>down.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6055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Asymptotes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Each rational function has two asymptotes: one horizontal and one vertical</a:t>
                </a:r>
              </a:p>
              <a:p>
                <a:r>
                  <a:rPr lang="en-US" dirty="0" smtClean="0"/>
                  <a:t>The horizontal asymptote is governed by vertical parameters changes. A vertical translation moves the asymptote d units and a vertical dilation does not move the asymptote.</a:t>
                </a:r>
              </a:p>
              <a:p>
                <a:r>
                  <a:rPr lang="en-US" dirty="0" smtClean="0"/>
                  <a:t>The vertical asymptote is governed by horizontal parameters changes. A horizontal translation moves the asymptote c units and a horizontal dilation moves the asymptote closer or away from the x-axis by a factor of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𝑏</m:t>
                        </m:r>
                      </m:den>
                    </m:f>
                  </m:oMath>
                </a14:m>
                <a:r>
                  <a:rPr lang="en-US" dirty="0" smtClean="0"/>
                  <a:t>.</a:t>
                </a:r>
              </a:p>
              <a:p>
                <a:pPr algn="ctr"/>
                <a:r>
                  <a:rPr lang="en-US" dirty="0"/>
                  <a:t>horizontal </a:t>
                </a:r>
                <a:r>
                  <a:rPr lang="en-US" dirty="0" smtClean="0"/>
                  <a:t>asymptote: y = d</a:t>
                </a:r>
              </a:p>
              <a:p>
                <a:pPr algn="ctr"/>
                <a:r>
                  <a:rPr lang="en-US" dirty="0"/>
                  <a:t>vertical </a:t>
                </a:r>
                <a:r>
                  <a:rPr lang="en-US" dirty="0" smtClean="0"/>
                  <a:t>asymptote: x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num>
                      <m:den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𝑏</m:t>
                        </m:r>
                      </m:den>
                    </m:f>
                  </m:oMath>
                </a14:m>
                <a:endParaRPr lang="en-US" sz="1800" dirty="0" smtClean="0"/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82" t="-158" r="-5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7834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Domain and Range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A rational function involves the ratio of two polynomial functions. Since the function in the denominator can never equal 0, any values of x that cause the denominator to equal 0 are excluded from the domain. Therefore, the domain will always be </a:t>
                </a:r>
                <a:r>
                  <a:rPr lang="en-US" i="1" dirty="0" smtClean="0"/>
                  <a:t>all real numbers minus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𝑐</m:t>
                        </m:r>
                      </m:num>
                      <m:den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𝑏</m:t>
                        </m:r>
                      </m:den>
                    </m:f>
                  </m:oMath>
                </a14:m>
                <a:r>
                  <a:rPr lang="en-US" i="1" dirty="0" smtClean="0"/>
                  <a:t> </a:t>
                </a:r>
                <a:r>
                  <a:rPr lang="en-US" dirty="0" smtClean="0"/>
                  <a:t>, or </a:t>
                </a:r>
                <a:r>
                  <a:rPr lang="en-US" dirty="0"/>
                  <a:t>{x | x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ℝ</m:t>
                    </m:r>
                  </m:oMath>
                </a14:m>
                <a:r>
                  <a:rPr lang="en-US" dirty="0" smtClean="0"/>
                  <a:t>, x ≠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𝑐</m:t>
                        </m:r>
                      </m:num>
                      <m:den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𝑏</m:t>
                        </m:r>
                      </m:den>
                    </m:f>
                  </m:oMath>
                </a14:m>
                <a:r>
                  <a:rPr lang="en-US" dirty="0" smtClean="0"/>
                  <a:t>}</a:t>
                </a:r>
                <a:endParaRPr lang="en-US" dirty="0"/>
              </a:p>
              <a:p>
                <a:endParaRPr lang="en-US" dirty="0"/>
              </a:p>
              <a:p>
                <a:r>
                  <a:rPr lang="en-US" dirty="0" smtClean="0"/>
                  <a:t>The range is restricted by the horizontal asymptote, y = d. Therefore, y = d must be excluded from the range of a rational function. {y </a:t>
                </a:r>
                <a:r>
                  <a:rPr lang="en-US" dirty="0"/>
                  <a:t>| </a:t>
                </a:r>
                <a:r>
                  <a:rPr lang="en-US" dirty="0" smtClean="0"/>
                  <a:t>y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ℝ</m:t>
                    </m:r>
                  </m:oMath>
                </a14:m>
                <a:r>
                  <a:rPr lang="en-US" dirty="0"/>
                  <a:t>, </a:t>
                </a:r>
                <a:r>
                  <a:rPr lang="en-US" dirty="0" smtClean="0"/>
                  <a:t>y ≠ d}</a:t>
                </a:r>
                <a:endParaRPr lang="en-US" dirty="0"/>
              </a:p>
              <a:p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82" t="-1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34287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X- and Y-intercepts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A </a:t>
                </a:r>
                <a:r>
                  <a:rPr lang="en-US" dirty="0"/>
                  <a:t>r</a:t>
                </a:r>
                <a:r>
                  <a:rPr lang="en-US" dirty="0" smtClean="0"/>
                  <a:t>ational function has at most one x-intercepts. If it exists, the x-intercept is located at:</a:t>
                </a:r>
              </a:p>
              <a:p>
                <a:pPr algn="ctr"/>
                <a:r>
                  <a:rPr lang="en-US" dirty="0" smtClean="0"/>
                  <a:t>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𝑐𝑑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 −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𝑏𝑑</m:t>
                        </m:r>
                      </m:den>
                    </m:f>
                  </m:oMath>
                </a14:m>
                <a:r>
                  <a:rPr lang="en-US" dirty="0" smtClean="0"/>
                  <a:t>, 0)</a:t>
                </a:r>
              </a:p>
              <a:p>
                <a:r>
                  <a:rPr lang="en-US" dirty="0" smtClean="0"/>
                  <a:t>The values of b and  d may not equal 0. When b = 0, the function does not exist since there is no x-term in the function. When d = 0, the x-axis is an asymptote and the x-intercept does not exist.</a:t>
                </a:r>
              </a:p>
              <a:p>
                <a:endParaRPr lang="en-US" dirty="0" smtClean="0"/>
              </a:p>
              <a:p>
                <a:r>
                  <a:rPr lang="en-US" dirty="0"/>
                  <a:t>A rational function has at most one </a:t>
                </a:r>
                <a:r>
                  <a:rPr lang="en-US" dirty="0" smtClean="0"/>
                  <a:t>y-intercepts</a:t>
                </a:r>
                <a:r>
                  <a:rPr lang="en-US" dirty="0"/>
                  <a:t>. If it exists, the </a:t>
                </a:r>
                <a:r>
                  <a:rPr lang="en-US" dirty="0" smtClean="0"/>
                  <a:t>y-intercept </a:t>
                </a:r>
                <a:r>
                  <a:rPr lang="en-US" dirty="0"/>
                  <a:t>is located at:</a:t>
                </a:r>
              </a:p>
              <a:p>
                <a:pPr algn="ctr"/>
                <a:r>
                  <a:rPr lang="en-US" dirty="0" smtClean="0"/>
                  <a:t>(0,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den>
                    </m:f>
                  </m:oMath>
                </a14:m>
                <a:r>
                  <a:rPr lang="en-US" dirty="0" smtClean="0"/>
                  <a:t> + d)</a:t>
                </a:r>
              </a:p>
              <a:p>
                <a:r>
                  <a:rPr lang="en-US" dirty="0" smtClean="0"/>
                  <a:t>When c = 0, the y-axis is an asymptote and they-intercept does not exist.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82" t="-158" r="-5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04233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FIVE">
      <a:dk1>
        <a:sysClr val="windowText" lastClr="000000"/>
      </a:dk1>
      <a:lt1>
        <a:sysClr val="window" lastClr="FFFFFF"/>
      </a:lt1>
      <a:dk2>
        <a:srgbClr val="505046"/>
      </a:dk2>
      <a:lt2>
        <a:srgbClr val="F5F6F4"/>
      </a:lt2>
      <a:accent1>
        <a:srgbClr val="57903F"/>
      </a:accent1>
      <a:accent2>
        <a:srgbClr val="F03F2B"/>
      </a:accent2>
      <a:accent3>
        <a:srgbClr val="3488A0"/>
      </a:accent3>
      <a:accent4>
        <a:srgbClr val="F8D22F"/>
      </a:accent4>
      <a:accent5>
        <a:srgbClr val="5CC6D6"/>
      </a:accent5>
      <a:accent6>
        <a:srgbClr val="B8D233"/>
      </a:accent6>
      <a:hlink>
        <a:srgbClr val="00B0F0"/>
      </a:hlink>
      <a:folHlink>
        <a:srgbClr val="B2B2B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IVE.pptx" id="{928531FE-40B6-4895-993A-83D26AA1E005}" vid="{C99C5ABD-1620-4AD2-A38C-62625556F38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Geometric Color Block</Template>
  <TotalTime>0</TotalTime>
  <Words>610</Words>
  <Application>Microsoft Office PowerPoint</Application>
  <PresentationFormat>Widescreen</PresentationFormat>
  <Paragraphs>78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Calibri</vt:lpstr>
      <vt:lpstr>Cambria Math</vt:lpstr>
      <vt:lpstr>Century Gothic</vt:lpstr>
      <vt:lpstr>Garamond</vt:lpstr>
      <vt:lpstr>SavonVTI</vt:lpstr>
      <vt:lpstr>Transforming and analyzing Rational Functions</vt:lpstr>
      <vt:lpstr>Rational Functions</vt:lpstr>
      <vt:lpstr>Changes in a</vt:lpstr>
      <vt:lpstr>Changes in b</vt:lpstr>
      <vt:lpstr>Changes in c</vt:lpstr>
      <vt:lpstr>Changes in d</vt:lpstr>
      <vt:lpstr>Asymptotes</vt:lpstr>
      <vt:lpstr>Domain and Range</vt:lpstr>
      <vt:lpstr>X- and Y-intercepts</vt:lpstr>
      <vt:lpstr>Examples</vt:lpstr>
      <vt:lpstr>Examples</vt:lpstr>
      <vt:lpstr>Examples </vt:lpstr>
      <vt:lpstr>Examples</vt:lpstr>
      <vt:lpstr>Examples</vt:lpstr>
      <vt:lpstr>Examples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2019-12-16T16:07:50Z</dcterms:created>
  <dcterms:modified xsi:type="dcterms:W3CDTF">2020-01-08T01:27:51Z</dcterms:modified>
</cp:coreProperties>
</file>