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handoutMasterIdLst>
    <p:handoutMasterId r:id="rId17"/>
  </p:handout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17B5C8E-E962-4873-8726-26C4CBD64278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7DE629B-BC6F-4A5D-958E-161DD21A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21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Transforming and analyzing Rational Functions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transformations of the rational parent function,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800" dirty="0" smtClean="0"/>
                  <a:t>, </a:t>
                </a:r>
                <a:r>
                  <a:rPr lang="en-US" dirty="0" smtClean="0"/>
                  <a:t>will result in the graph of the rational function g(x) = -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dirty="0" smtClean="0"/>
                  <a:t> + 1.5?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3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1: Rewrite the equation of g(x) in general form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:r>
                  <a:rPr lang="en-US" dirty="0" smtClean="0"/>
                  <a:t>d to determine the values of the parameters a, b, c, and d.</a:t>
                </a:r>
              </a:p>
              <a:p>
                <a:pPr algn="ctr"/>
                <a:r>
                  <a:rPr lang="en-US" dirty="0"/>
                  <a:t>g</a:t>
                </a:r>
                <a:r>
                  <a:rPr lang="en-US" dirty="0" smtClean="0"/>
                  <a:t>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:r>
                  <a:rPr lang="en-US" dirty="0" smtClean="0"/>
                  <a:t>d</a:t>
                </a:r>
              </a:p>
              <a:p>
                <a:pPr algn="ctr"/>
                <a:r>
                  <a:rPr lang="en-US" dirty="0"/>
                  <a:t>g(x) = -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:r>
                  <a:rPr lang="en-US" dirty="0" smtClean="0"/>
                  <a:t>1.5</a:t>
                </a:r>
              </a:p>
              <a:p>
                <a:pPr algn="ctr"/>
                <a:r>
                  <a:rPr lang="en-US" dirty="0"/>
                  <a:t>g(x) =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dirty="0"/>
                  <a:t> + 1.5</a:t>
                </a:r>
                <a:endParaRPr lang="en-US" dirty="0" smtClean="0"/>
              </a:p>
              <a:p>
                <a:pPr algn="ctr"/>
                <a:r>
                  <a:rPr lang="en-US" dirty="0"/>
                  <a:t>a</a:t>
                </a:r>
                <a:r>
                  <a:rPr lang="en-US" dirty="0" smtClean="0"/>
                  <a:t> = -3, b = 1, c = 2, d = 1.5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0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2: Use the parameters to describe the transformations of the rational parent function f(x) that are necessary to produce g(x).</a:t>
                </a:r>
              </a:p>
              <a:p>
                <a:r>
                  <a:rPr lang="en-US" dirty="0" smtClean="0"/>
                  <a:t>a = -3, so there is vertical stretch by a factor of 3; a is negative, so it is reflected over the x-axis</a:t>
                </a:r>
              </a:p>
              <a:p>
                <a:r>
                  <a:rPr lang="en-US" dirty="0" smtClean="0"/>
                  <a:t>b = 1, there is no change to the graph</a:t>
                </a:r>
              </a:p>
              <a:p>
                <a:r>
                  <a:rPr lang="en-US" dirty="0" smtClean="0"/>
                  <a:t>c =  2, so there is a horizontal shift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 smtClean="0"/>
                  <a:t> = 2 units to the right</a:t>
                </a:r>
              </a:p>
              <a:p>
                <a:r>
                  <a:rPr lang="en-US" dirty="0" smtClean="0"/>
                  <a:t>d =  1.5, so there is a vertical shift 1.5 units up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4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Identify the key attributes of y </a:t>
                </a:r>
                <a:r>
                  <a:rPr lang="en-US" dirty="0"/>
                  <a:t>= -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:r>
                  <a:rPr lang="en-US" dirty="0" smtClean="0"/>
                  <a:t>2, including domain and range (including asymptotes), x- and y-intercepts. Write the domain and range in set builder notation.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8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Step 1: Determine the domain and range of </a:t>
                </a:r>
                <a:r>
                  <a:rPr lang="en-US" dirty="0"/>
                  <a:t>y = -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+ </a:t>
                </a:r>
                <a:r>
                  <a:rPr lang="en-US" dirty="0" smtClean="0"/>
                  <a:t>2</a:t>
                </a:r>
              </a:p>
              <a:p>
                <a:pPr algn="ctr"/>
                <a:r>
                  <a:rPr lang="en-US" dirty="0" smtClean="0"/>
                  <a:t>The domain excludes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1800" dirty="0" smtClean="0"/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 smtClean="0"/>
                  <a:t> </a:t>
                </a:r>
                <a:r>
                  <a:rPr lang="en-US" dirty="0" smtClean="0"/>
                  <a:t>= 0</a:t>
                </a:r>
              </a:p>
              <a:p>
                <a:pPr algn="ctr"/>
                <a:r>
                  <a:rPr lang="en-US" dirty="0"/>
                  <a:t>{x |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, x </a:t>
                </a:r>
                <a:r>
                  <a:rPr lang="en-US" dirty="0" smtClean="0"/>
                  <a:t>≠ 0}</a:t>
                </a:r>
                <a:endParaRPr lang="en-US" dirty="0"/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dirty="0" smtClean="0"/>
                  <a:t>The range excludes d</a:t>
                </a:r>
              </a:p>
              <a:p>
                <a:pPr algn="ctr"/>
                <a:r>
                  <a:rPr lang="en-US" dirty="0"/>
                  <a:t>d</a:t>
                </a:r>
                <a:r>
                  <a:rPr lang="en-US" dirty="0" smtClean="0"/>
                  <a:t> = 2</a:t>
                </a:r>
              </a:p>
              <a:p>
                <a:pPr algn="ctr"/>
                <a:r>
                  <a:rPr lang="en-US" dirty="0" smtClean="0"/>
                  <a:t>{y </a:t>
                </a:r>
                <a:r>
                  <a:rPr lang="en-US" dirty="0"/>
                  <a:t>| </a:t>
                </a:r>
                <a:r>
                  <a:rPr lang="en-US" dirty="0" smtClean="0"/>
                  <a:t>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y </a:t>
                </a:r>
                <a:r>
                  <a:rPr lang="en-US" dirty="0"/>
                  <a:t>≠ </a:t>
                </a:r>
                <a:r>
                  <a:rPr lang="en-US" dirty="0" smtClean="0"/>
                  <a:t>2}</a:t>
                </a:r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2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2: Determine if the function has an x-intercept.</a:t>
            </a:r>
          </a:p>
          <a:p>
            <a:r>
              <a:rPr lang="en-US" dirty="0" smtClean="0"/>
              <a:t>Use the calculator to determine the x-intercept.</a:t>
            </a:r>
          </a:p>
          <a:p>
            <a:pPr algn="ctr"/>
            <a:r>
              <a:rPr lang="en-US" dirty="0" smtClean="0"/>
              <a:t>x-</a:t>
            </a:r>
            <a:r>
              <a:rPr lang="en-US" dirty="0" err="1" smtClean="0"/>
              <a:t>int</a:t>
            </a:r>
            <a:r>
              <a:rPr lang="en-US" dirty="0" smtClean="0"/>
              <a:t>: (-2, 0)</a:t>
            </a:r>
          </a:p>
          <a:p>
            <a:pPr algn="ctr"/>
            <a:endParaRPr lang="en-US" dirty="0"/>
          </a:p>
          <a:p>
            <a:r>
              <a:rPr lang="en-US" dirty="0" smtClean="0"/>
              <a:t>Step 3: </a:t>
            </a:r>
            <a:r>
              <a:rPr lang="en-US" dirty="0"/>
              <a:t>Determine if the function has </a:t>
            </a:r>
            <a:r>
              <a:rPr lang="en-US" dirty="0" smtClean="0"/>
              <a:t>a y-intercept.</a:t>
            </a:r>
          </a:p>
          <a:p>
            <a:r>
              <a:rPr lang="en-US" dirty="0"/>
              <a:t>Use the calculator to determine the </a:t>
            </a:r>
            <a:r>
              <a:rPr lang="en-US" dirty="0" smtClean="0"/>
              <a:t>y-intercept</a:t>
            </a:r>
            <a:r>
              <a:rPr lang="en-US" dirty="0"/>
              <a:t>.</a:t>
            </a:r>
          </a:p>
          <a:p>
            <a:pPr algn="ctr"/>
            <a:r>
              <a:rPr lang="en-US" dirty="0" smtClean="0"/>
              <a:t>y-</a:t>
            </a:r>
            <a:r>
              <a:rPr lang="en-US" dirty="0" err="1" smtClean="0"/>
              <a:t>int</a:t>
            </a:r>
            <a:r>
              <a:rPr lang="en-US" dirty="0"/>
              <a:t>: </a:t>
            </a:r>
            <a:r>
              <a:rPr lang="en-US" dirty="0" smtClean="0"/>
              <a:t>none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rational function is a function composed of  a ratio of two polynomial functions, p(x) and q(x).</a:t>
                </a:r>
              </a:p>
              <a:p>
                <a:pPr algn="ctr"/>
                <a:r>
                  <a:rPr lang="en-US" dirty="0"/>
                  <a:t>r</a:t>
                </a:r>
                <a:r>
                  <a:rPr lang="en-US" dirty="0" smtClean="0"/>
                  <a:t>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r>
                  <a:rPr lang="en-US" dirty="0" smtClean="0"/>
                  <a:t>For a rational function, the general form is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 smtClean="0"/>
                  <a:t> + d, where a, b, c, and d are real numbers.</a:t>
                </a:r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r</a:t>
                </a:r>
                <a:r>
                  <a:rPr lang="en-US" dirty="0" smtClean="0"/>
                  <a:t>ational parent function is 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/>
                  <a:t>. This is also called an inverse variation function.</a:t>
                </a:r>
              </a:p>
              <a:p>
                <a:r>
                  <a:rPr lang="en-US" dirty="0" smtClean="0"/>
                  <a:t>The full family of rational functions is generated by applying transformations to the Rational parent function</a:t>
                </a:r>
              </a:p>
              <a:p>
                <a:r>
                  <a:rPr lang="en-US" dirty="0" smtClean="0"/>
                  <a:t>Transformations are applied using parameters that are multiplied or added to the independent variable in the functional relationship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9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parameter </a:t>
            </a:r>
            <a:r>
              <a:rPr lang="en-US" i="1" dirty="0" smtClean="0"/>
              <a:t>a</a:t>
            </a:r>
            <a:r>
              <a:rPr lang="en-US" dirty="0" smtClean="0"/>
              <a:t> influences the vertical stretch or compression of the graph of the </a:t>
            </a:r>
            <a:r>
              <a:rPr lang="en-US" dirty="0" smtClean="0"/>
              <a:t>rational function.</a:t>
            </a:r>
            <a:endParaRPr lang="en-US" dirty="0" smtClean="0"/>
          </a:p>
          <a:p>
            <a:r>
              <a:rPr lang="en-US" dirty="0" smtClean="0"/>
              <a:t>If |</a:t>
            </a:r>
            <a:r>
              <a:rPr lang="en-US" i="1" dirty="0" smtClean="0"/>
              <a:t>a</a:t>
            </a:r>
            <a:r>
              <a:rPr lang="en-US" dirty="0" smtClean="0"/>
              <a:t>| &gt; 1, then the y-values are multiplied by a factor of </a:t>
            </a:r>
            <a:r>
              <a:rPr lang="en-US" i="1" dirty="0" smtClean="0"/>
              <a:t>a</a:t>
            </a:r>
            <a:r>
              <a:rPr lang="en-US" dirty="0" smtClean="0"/>
              <a:t> to vertically stretch the graph</a:t>
            </a:r>
          </a:p>
          <a:p>
            <a:r>
              <a:rPr lang="en-US" dirty="0" smtClean="0"/>
              <a:t>If 0 &lt; </a:t>
            </a:r>
            <a:r>
              <a:rPr lang="en-US" dirty="0"/>
              <a:t>|</a:t>
            </a:r>
            <a:r>
              <a:rPr lang="en-US" i="1" dirty="0"/>
              <a:t>a</a:t>
            </a:r>
            <a:r>
              <a:rPr lang="en-US" dirty="0"/>
              <a:t>| </a:t>
            </a:r>
            <a:r>
              <a:rPr lang="en-US" dirty="0" smtClean="0"/>
              <a:t>&lt; </a:t>
            </a:r>
            <a:r>
              <a:rPr lang="en-US" dirty="0"/>
              <a:t>1, then the y-values are multiplied by a factor of </a:t>
            </a:r>
            <a:r>
              <a:rPr lang="en-US" i="1" dirty="0"/>
              <a:t>a</a:t>
            </a:r>
            <a:r>
              <a:rPr lang="en-US" dirty="0"/>
              <a:t> to vertically </a:t>
            </a:r>
            <a:r>
              <a:rPr lang="en-US" dirty="0" smtClean="0"/>
              <a:t>compress </a:t>
            </a:r>
            <a:r>
              <a:rPr lang="en-US" dirty="0"/>
              <a:t>the </a:t>
            </a:r>
            <a:r>
              <a:rPr lang="en-US" dirty="0" smtClean="0"/>
              <a:t>graph</a:t>
            </a:r>
          </a:p>
          <a:p>
            <a:r>
              <a:rPr lang="en-US" dirty="0" smtClean="0"/>
              <a:t>If a &lt; 0, then the graph will be reflected across the x-axis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parameter 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 </a:t>
                </a:r>
                <a:r>
                  <a:rPr lang="en-US" dirty="0"/>
                  <a:t>influences the </a:t>
                </a:r>
                <a:r>
                  <a:rPr lang="en-US" dirty="0" smtClean="0"/>
                  <a:t>horizontal </a:t>
                </a:r>
                <a:r>
                  <a:rPr lang="en-US" dirty="0"/>
                  <a:t>stretch or compression of the graph of the </a:t>
                </a:r>
                <a:r>
                  <a:rPr lang="en-US" dirty="0"/>
                  <a:t>rational function.</a:t>
                </a:r>
                <a:endParaRPr lang="en-US" dirty="0"/>
              </a:p>
              <a:p>
                <a:r>
                  <a:rPr lang="en-US" dirty="0"/>
                  <a:t>If </a:t>
                </a:r>
                <a:r>
                  <a:rPr lang="en-US" dirty="0" smtClean="0"/>
                  <a:t>|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| </a:t>
                </a:r>
                <a:r>
                  <a:rPr lang="en-US" dirty="0"/>
                  <a:t>&gt; 1, then the </a:t>
                </a:r>
                <a:r>
                  <a:rPr lang="en-US" dirty="0" smtClean="0"/>
                  <a:t>x-values </a:t>
                </a:r>
                <a:r>
                  <a:rPr lang="en-US" dirty="0"/>
                  <a:t>are 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 smtClean="0"/>
                  <a:t>horizontally compress </a:t>
                </a:r>
                <a:r>
                  <a:rPr lang="en-US" dirty="0"/>
                  <a:t>the graph</a:t>
                </a:r>
              </a:p>
              <a:p>
                <a:r>
                  <a:rPr lang="en-US" dirty="0"/>
                  <a:t>If 0 &lt; </a:t>
                </a:r>
                <a:r>
                  <a:rPr lang="en-US" dirty="0" smtClean="0"/>
                  <a:t>|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| </a:t>
                </a:r>
                <a:r>
                  <a:rPr lang="en-US" dirty="0"/>
                  <a:t>&lt; 1, then the </a:t>
                </a:r>
                <a:r>
                  <a:rPr lang="en-US" dirty="0" smtClean="0"/>
                  <a:t>x-values </a:t>
                </a:r>
                <a:r>
                  <a:rPr lang="en-US" dirty="0"/>
                  <a:t>are multiplied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 smtClean="0"/>
                  <a:t>horizontally stretch </a:t>
                </a:r>
                <a:r>
                  <a:rPr lang="en-US" dirty="0"/>
                  <a:t>the </a:t>
                </a:r>
                <a:r>
                  <a:rPr lang="en-US" dirty="0" smtClean="0"/>
                  <a:t>graph</a:t>
                </a:r>
              </a:p>
              <a:p>
                <a:r>
                  <a:rPr lang="en-US" dirty="0"/>
                  <a:t>If b &lt; 0, then the graph will be reflected across the </a:t>
                </a:r>
                <a:r>
                  <a:rPr lang="en-US" dirty="0" smtClean="0"/>
                  <a:t>y-axis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2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c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parameter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, like </a:t>
                </a:r>
                <a:r>
                  <a:rPr lang="en-US" i="1" dirty="0" smtClean="0"/>
                  <a:t>b</a:t>
                </a:r>
                <a:r>
                  <a:rPr lang="en-US" dirty="0" smtClean="0"/>
                  <a:t>, influences the horizontal translation of the graph of the </a:t>
                </a:r>
                <a:r>
                  <a:rPr lang="en-US" dirty="0"/>
                  <a:t>rational function.</a:t>
                </a:r>
                <a:endParaRPr lang="en-US" dirty="0" smtClean="0"/>
              </a:p>
              <a:p>
                <a:r>
                  <a:rPr lang="en-US" dirty="0" smtClean="0"/>
                  <a:t>Note that in the general form, the sign in front of the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is negative. This means that when reading the value of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from the equation, you should read the opposite sign from what is given in the equation.</a:t>
                </a:r>
              </a:p>
              <a:p>
                <a:r>
                  <a:rPr lang="en-US" dirty="0" smtClean="0"/>
                  <a:t>If </a:t>
                </a:r>
                <a:r>
                  <a:rPr lang="en-US" i="1" dirty="0" smtClean="0"/>
                  <a:t>c </a:t>
                </a:r>
                <a:r>
                  <a:rPr lang="en-US" dirty="0" smtClean="0"/>
                  <a:t>&gt; 0, then the graph will translate </a:t>
                </a:r>
                <a:r>
                  <a:rPr lang="en-US" sz="1800" dirty="0" smtClean="0"/>
                  <a:t>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1800" dirty="0" smtClean="0"/>
                  <a:t>| </a:t>
                </a:r>
                <a:r>
                  <a:rPr lang="en-US" dirty="0" smtClean="0"/>
                  <a:t>to the right.</a:t>
                </a:r>
              </a:p>
              <a:p>
                <a:r>
                  <a:rPr lang="en-US" dirty="0"/>
                  <a:t>If </a:t>
                </a:r>
                <a:r>
                  <a:rPr lang="en-US" i="1" dirty="0"/>
                  <a:t>c </a:t>
                </a:r>
                <a:r>
                  <a:rPr lang="en-US" i="1" dirty="0" smtClean="0"/>
                  <a:t>&lt;</a:t>
                </a:r>
                <a:r>
                  <a:rPr lang="en-US" dirty="0" smtClean="0"/>
                  <a:t> </a:t>
                </a:r>
                <a:r>
                  <a:rPr lang="en-US" dirty="0"/>
                  <a:t>0, then the graph will translate </a:t>
                </a:r>
                <a:r>
                  <a:rPr lang="en-US" sz="1800" dirty="0"/>
                  <a:t>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1800" dirty="0"/>
                  <a:t>| </a:t>
                </a:r>
                <a:r>
                  <a:rPr lang="en-US" dirty="0"/>
                  <a:t>to the </a:t>
                </a:r>
                <a:r>
                  <a:rPr lang="en-US" dirty="0" smtClean="0"/>
                  <a:t>left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17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</a:t>
            </a:r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parameter </a:t>
            </a:r>
            <a:r>
              <a:rPr lang="en-US" i="1" dirty="0" smtClean="0"/>
              <a:t>d</a:t>
            </a:r>
            <a:r>
              <a:rPr lang="en-US" dirty="0" smtClean="0"/>
              <a:t> influences the vertical translation of the graph of the </a:t>
            </a:r>
            <a:r>
              <a:rPr lang="en-US" dirty="0"/>
              <a:t>rational function.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d</a:t>
            </a:r>
            <a:r>
              <a:rPr lang="en-US" dirty="0" smtClean="0"/>
              <a:t> &gt; 0, then the graph of the </a:t>
            </a:r>
            <a:r>
              <a:rPr lang="en-US" dirty="0" smtClean="0"/>
              <a:t>rational function </a:t>
            </a:r>
            <a:r>
              <a:rPr lang="en-US" dirty="0" smtClean="0"/>
              <a:t>will translate |</a:t>
            </a:r>
            <a:r>
              <a:rPr lang="en-US" i="1" dirty="0" smtClean="0"/>
              <a:t>d</a:t>
            </a:r>
            <a:r>
              <a:rPr lang="en-US" dirty="0" smtClean="0"/>
              <a:t>| units up.</a:t>
            </a:r>
          </a:p>
          <a:p>
            <a:r>
              <a:rPr lang="en-US" dirty="0"/>
              <a:t>If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smtClean="0"/>
              <a:t>&lt; </a:t>
            </a:r>
            <a:r>
              <a:rPr lang="en-US" dirty="0"/>
              <a:t>0, then the graph of the </a:t>
            </a:r>
            <a:r>
              <a:rPr lang="en-US" dirty="0" smtClean="0"/>
              <a:t>rational function </a:t>
            </a:r>
            <a:r>
              <a:rPr lang="en-US" dirty="0"/>
              <a:t>will translate |</a:t>
            </a:r>
            <a:r>
              <a:rPr lang="en-US" i="1" dirty="0"/>
              <a:t>d</a:t>
            </a:r>
            <a:r>
              <a:rPr lang="en-US" dirty="0"/>
              <a:t>| units </a:t>
            </a:r>
            <a:r>
              <a:rPr lang="en-US" dirty="0" smtClean="0"/>
              <a:t>down.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Each rational function has two asymptotes: one horizontal and one vertical</a:t>
                </a:r>
              </a:p>
              <a:p>
                <a:r>
                  <a:rPr lang="en-US" dirty="0" smtClean="0"/>
                  <a:t>The horizontal asymptote is governed by vertical parameters changes. A vertical translation moves the asymptote d units and a vertical dilation does not move the asymptote.</a:t>
                </a:r>
              </a:p>
              <a:p>
                <a:r>
                  <a:rPr lang="en-US" dirty="0" smtClean="0"/>
                  <a:t>The vertical asymptote is governed by horizontal parameters changes. A horizontal translation moves the asymptote c units and a horizontal dilation moves the asymptote closer or away from the x-axis by a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pPr algn="ctr"/>
                <a:r>
                  <a:rPr lang="en-US" dirty="0"/>
                  <a:t>horizontal </a:t>
                </a:r>
                <a:r>
                  <a:rPr lang="en-US" dirty="0" smtClean="0"/>
                  <a:t>asymptote: y = d</a:t>
                </a:r>
              </a:p>
              <a:p>
                <a:pPr algn="ctr"/>
                <a:r>
                  <a:rPr lang="en-US" dirty="0"/>
                  <a:t>vertical </a:t>
                </a:r>
                <a:r>
                  <a:rPr lang="en-US" dirty="0" smtClean="0"/>
                  <a:t>asymptote: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 r="-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8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and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rational function involves the ratio of two polynomial functions. Since the function in the denominator can never equal 0, any values of x that cause the denominator to equal 0 are excluded from the domain. Therefore, the domain will always be </a:t>
                </a:r>
                <a:r>
                  <a:rPr lang="en-US" i="1" dirty="0" smtClean="0"/>
                  <a:t>all real numbers minus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i="1" dirty="0" smtClean="0"/>
                  <a:t> </a:t>
                </a:r>
                <a:r>
                  <a:rPr lang="en-US" dirty="0" smtClean="0"/>
                  <a:t>, or </a:t>
                </a:r>
                <a:r>
                  <a:rPr lang="en-US" dirty="0"/>
                  <a:t>{x |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 smtClean="0"/>
                  <a:t>, x 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 smtClean="0"/>
                  <a:t>}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The range is restricted by the horizontal asymptote, y = d. Therefore, y = d must be excluded from the range of a rational function. {y </a:t>
                </a:r>
                <a:r>
                  <a:rPr lang="en-US" dirty="0"/>
                  <a:t>| </a:t>
                </a:r>
                <a:r>
                  <a:rPr lang="en-US" dirty="0" smtClean="0"/>
                  <a:t>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y ≠ d}</a:t>
                </a:r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2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 and Y-intercepts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</a:t>
                </a:r>
                <a:r>
                  <a:rPr lang="en-US" dirty="0"/>
                  <a:t>r</a:t>
                </a:r>
                <a:r>
                  <a:rPr lang="en-US" dirty="0" smtClean="0"/>
                  <a:t>ational function has at most one x-intercepts. If it exists, the x-intercept is located at:</a:t>
                </a:r>
              </a:p>
              <a:p>
                <a:pPr algn="ctr"/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𝑏𝑑</m:t>
                        </m:r>
                      </m:den>
                    </m:f>
                  </m:oMath>
                </a14:m>
                <a:r>
                  <a:rPr lang="en-US" dirty="0" smtClean="0"/>
                  <a:t>, 0)</a:t>
                </a:r>
              </a:p>
              <a:p>
                <a:r>
                  <a:rPr lang="en-US" dirty="0" smtClean="0"/>
                  <a:t>The values of b and  d may not equal 0. When b = 0, the function does not exist since there is no x-term in the function. When d = 0, the x-axis is an asymptote and the x-intercept does not exist.</a:t>
                </a:r>
              </a:p>
              <a:p>
                <a:endParaRPr lang="en-US" dirty="0" smtClean="0"/>
              </a:p>
              <a:p>
                <a:r>
                  <a:rPr lang="en-US" dirty="0"/>
                  <a:t>A rational function has at most one </a:t>
                </a:r>
                <a:r>
                  <a:rPr lang="en-US" dirty="0" smtClean="0"/>
                  <a:t>y-intercepts</a:t>
                </a:r>
                <a:r>
                  <a:rPr lang="en-US" dirty="0"/>
                  <a:t>. If it exists, the </a:t>
                </a:r>
                <a:r>
                  <a:rPr lang="en-US" dirty="0" smtClean="0"/>
                  <a:t>y-intercept </a:t>
                </a:r>
                <a:r>
                  <a:rPr lang="en-US" dirty="0"/>
                  <a:t>is located at:</a:t>
                </a:r>
              </a:p>
              <a:p>
                <a:pPr algn="ctr"/>
                <a:r>
                  <a:rPr lang="en-US" dirty="0" smtClean="0"/>
                  <a:t>(0,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 smtClean="0"/>
                  <a:t> + d)</a:t>
                </a:r>
              </a:p>
              <a:p>
                <a:r>
                  <a:rPr lang="en-US" dirty="0" smtClean="0"/>
                  <a:t>When c = 0, the y-axis is an asymptote and they-intercept does not exist.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 r="-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2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610</Words>
  <Application>Microsoft Office PowerPoint</Application>
  <PresentationFormat>Widescreen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Cambria Math</vt:lpstr>
      <vt:lpstr>Century Gothic</vt:lpstr>
      <vt:lpstr>Garamond</vt:lpstr>
      <vt:lpstr>SavonVTI</vt:lpstr>
      <vt:lpstr>Transforming and analyzing Rational Functions</vt:lpstr>
      <vt:lpstr>Rational Functions</vt:lpstr>
      <vt:lpstr>Changes in a</vt:lpstr>
      <vt:lpstr>Changes in b</vt:lpstr>
      <vt:lpstr>Changes in c</vt:lpstr>
      <vt:lpstr>Changes in d</vt:lpstr>
      <vt:lpstr>Asymptotes</vt:lpstr>
      <vt:lpstr>Domain and Range</vt:lpstr>
      <vt:lpstr>X- and Y-intercepts</vt:lpstr>
      <vt:lpstr>Examples</vt:lpstr>
      <vt:lpstr>Examples</vt:lpstr>
      <vt:lpstr>Examples </vt:lpstr>
      <vt:lpstr>Examples</vt:lpstr>
      <vt:lpstr>Examples</vt:lpstr>
      <vt:lpstr>Examples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2019-12-16T16:07:50Z</dcterms:created>
  <dcterms:modified xsi:type="dcterms:W3CDTF">2020-01-08T01:27:51Z</dcterms:modified>
</cp:coreProperties>
</file>