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25"/>
  </p:notesMasterIdLst>
  <p:sldIdLst>
    <p:sldId id="257" r:id="rId2"/>
    <p:sldId id="260" r:id="rId3"/>
    <p:sldId id="261" r:id="rId4"/>
    <p:sldId id="264" r:id="rId5"/>
    <p:sldId id="287" r:id="rId6"/>
    <p:sldId id="269" r:id="rId7"/>
    <p:sldId id="273" r:id="rId8"/>
    <p:sldId id="289" r:id="rId9"/>
    <p:sldId id="290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5D605-45A1-4BA1-BD0F-E170DBE7CAF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D92F5-E1F0-4EC2-9075-E35C88D4B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 smtClean="0"/>
              <a:t>Transforming </a:t>
            </a:r>
            <a:r>
              <a:rPr lang="en-US" dirty="0"/>
              <a:t>and Analyzing </a:t>
            </a:r>
            <a:r>
              <a:rPr lang="en-US" dirty="0" smtClean="0"/>
              <a:t>Quadratic Functions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 and Y-intercepts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quadratic function has as many as two x-intercepts, also called </a:t>
                </a:r>
                <a:r>
                  <a:rPr lang="en-US" i="1" dirty="0" smtClean="0"/>
                  <a:t>zeroes</a:t>
                </a:r>
                <a:r>
                  <a:rPr lang="en-US" dirty="0" smtClean="0"/>
                  <a:t>. The x-intercepts are located at:</a:t>
                </a:r>
              </a:p>
              <a:p>
                <a:pPr algn="ctr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±√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 smtClean="0"/>
                  <a:t>, 0)</a:t>
                </a:r>
              </a:p>
              <a:p>
                <a:r>
                  <a:rPr lang="en-US" dirty="0" smtClean="0"/>
                  <a:t>If the equation of the parabola is in the general form, y = a(</a:t>
                </a:r>
                <a:r>
                  <a:rPr lang="en-US" dirty="0" err="1" smtClean="0"/>
                  <a:t>bx</a:t>
                </a:r>
                <a:r>
                  <a:rPr lang="en-US" dirty="0" smtClean="0"/>
                  <a:t> – c) + d then we find the y-intercept by substituting     x = 0:</a:t>
                </a:r>
              </a:p>
              <a:p>
                <a:pPr algn="ctr"/>
                <a:r>
                  <a:rPr lang="en-US" dirty="0" smtClean="0"/>
                  <a:t>the y-intercept becomes (0, ac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d)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r="-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6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transformations of the quadratic </a:t>
                </a:r>
                <a:r>
                  <a:rPr lang="en-US" dirty="0"/>
                  <a:t>parent function, f(x) = </a:t>
                </a:r>
                <a:r>
                  <a:rPr lang="en-US" dirty="0" smtClean="0"/>
                  <a:t>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, </a:t>
                </a:r>
                <a:r>
                  <a:rPr lang="en-US" dirty="0"/>
                  <a:t>will result in the graph of the </a:t>
                </a:r>
                <a:r>
                  <a:rPr lang="en-US" dirty="0" smtClean="0"/>
                  <a:t>quadratic </a:t>
                </a:r>
                <a:r>
                  <a:rPr lang="en-US" dirty="0"/>
                  <a:t>function 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(x – 1)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4?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r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0" y="1059179"/>
            <a:ext cx="10018713" cy="746759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432559"/>
                <a:ext cx="10018713" cy="5036821"/>
              </a:xfrm>
            </p:spPr>
            <p:txBody>
              <a:bodyPr/>
              <a:lstStyle/>
              <a:p>
                <a:r>
                  <a:rPr lang="en-US" dirty="0" smtClean="0"/>
                  <a:t>Step 1: Rewrite the equation of g(x) in general form to determine the values of the parameters a, b, c, and d.</a:t>
                </a:r>
              </a:p>
              <a:p>
                <a:pPr algn="ctr"/>
                <a:r>
                  <a:rPr lang="en-US" dirty="0" smtClean="0"/>
                  <a:t>g(x</a:t>
                </a:r>
                <a:r>
                  <a:rPr lang="en-US" dirty="0"/>
                  <a:t>) = a(</a:t>
                </a:r>
                <a:r>
                  <a:rPr lang="en-US" dirty="0" err="1"/>
                  <a:t>bx</a:t>
                </a:r>
                <a:r>
                  <a:rPr lang="en-US" dirty="0"/>
                  <a:t> – c)</a:t>
                </a:r>
                <a:r>
                  <a:rPr lang="en-US" baseline="30000" dirty="0"/>
                  <a:t>2</a:t>
                </a:r>
                <a:r>
                  <a:rPr lang="en-US" dirty="0"/>
                  <a:t> + d</a:t>
                </a:r>
              </a:p>
              <a:p>
                <a:pPr algn="ctr"/>
                <a:r>
                  <a:rPr lang="en-US" dirty="0" smtClean="0"/>
                  <a:t>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(x – 1)</a:t>
                </a:r>
                <a:r>
                  <a:rPr lang="en-US" baseline="30000" dirty="0"/>
                  <a:t>2</a:t>
                </a:r>
                <a:r>
                  <a:rPr lang="en-US" dirty="0"/>
                  <a:t> – 4</a:t>
                </a:r>
              </a:p>
              <a:p>
                <a:pPr algn="ctr"/>
                <a:r>
                  <a:rPr lang="en-US" dirty="0"/>
                  <a:t>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(x – 1)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+ (-4) </a:t>
                </a:r>
                <a:endParaRPr lang="en-US" dirty="0"/>
              </a:p>
              <a:p>
                <a:pPr algn="ctr"/>
                <a:r>
                  <a:rPr lang="en-US" dirty="0" smtClean="0"/>
                  <a:t>So,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, b = 1, c = 1, and d = -4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432559"/>
                <a:ext cx="10018713" cy="5036821"/>
              </a:xfrm>
              <a:blipFill>
                <a:blip r:embed="rId2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9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8620"/>
            <a:ext cx="10018713" cy="701039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303021"/>
                <a:ext cx="10018713" cy="44881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Step 2: Use the values of the parameters to  describe the transformations of the quadratic parent function f(x) that are necessary to produce g(x).</a:t>
                </a:r>
              </a:p>
              <a:p>
                <a:r>
                  <a:rPr lang="en-US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; so |a| &gt; 1, </a:t>
                </a:r>
                <a:r>
                  <a:rPr lang="en-US" dirty="0"/>
                  <a:t>then the y-values are </a:t>
                </a:r>
                <a:r>
                  <a:rPr lang="en-US" dirty="0">
                    <a:solidFill>
                      <a:srgbClr val="FF0000"/>
                    </a:solidFill>
                  </a:rPr>
                  <a:t>multiplied by a factor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vertically </a:t>
                </a:r>
                <a:r>
                  <a:rPr lang="en-US" dirty="0" smtClean="0"/>
                  <a:t>compress </a:t>
                </a:r>
                <a:r>
                  <a:rPr lang="en-US" dirty="0"/>
                  <a:t>the </a:t>
                </a:r>
                <a:r>
                  <a:rPr lang="en-US" dirty="0" smtClean="0"/>
                  <a:t>graph </a:t>
                </a:r>
              </a:p>
              <a:p>
                <a:r>
                  <a:rPr lang="en-US" dirty="0" smtClean="0"/>
                  <a:t>b = 1; there is no affect to the graph</a:t>
                </a:r>
              </a:p>
              <a:p>
                <a:r>
                  <a:rPr lang="en-US" dirty="0"/>
                  <a:t>c</a:t>
                </a:r>
                <a:r>
                  <a:rPr lang="en-US" dirty="0" smtClean="0"/>
                  <a:t> = 1, so </a:t>
                </a:r>
                <a:r>
                  <a:rPr lang="en-US" i="1" dirty="0"/>
                  <a:t>c &lt;</a:t>
                </a:r>
                <a:r>
                  <a:rPr lang="en-US" dirty="0"/>
                  <a:t> 0, then the graph will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translate |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|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1 to </a:t>
                </a:r>
                <a:r>
                  <a:rPr lang="en-US" dirty="0">
                    <a:solidFill>
                      <a:srgbClr val="FF0000"/>
                    </a:solidFill>
                  </a:rPr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right</a:t>
                </a:r>
              </a:p>
              <a:p>
                <a:r>
                  <a:rPr lang="en-US" dirty="0" smtClean="0"/>
                  <a:t>d = -4, so </a:t>
                </a:r>
                <a:r>
                  <a:rPr lang="en-US" i="1" dirty="0"/>
                  <a:t>d</a:t>
                </a:r>
                <a:r>
                  <a:rPr lang="en-US" dirty="0"/>
                  <a:t> </a:t>
                </a:r>
                <a:r>
                  <a:rPr lang="en-US" dirty="0" smtClean="0"/>
                  <a:t>&lt; </a:t>
                </a:r>
                <a:r>
                  <a:rPr lang="en-US" dirty="0"/>
                  <a:t>0, then the graph of the </a:t>
                </a:r>
                <a:r>
                  <a:rPr lang="en-US" dirty="0" smtClean="0"/>
                  <a:t>parabola </a:t>
                </a:r>
                <a:r>
                  <a:rPr lang="en-US" dirty="0"/>
                  <a:t>will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translate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units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down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303021"/>
                <a:ext cx="10018713" cy="4488180"/>
              </a:xfrm>
              <a:blipFill>
                <a:blip r:embed="rId2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3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Identify the key attributes of 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(x + 4)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including domain, range, vertex, x- and y-intercepts. Write the domain and range as intervals and in set builder notation. Determine whether the vertex is a maximum or a minimum value of the function.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8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0" y="1059179"/>
            <a:ext cx="10018713" cy="746759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432559"/>
                <a:ext cx="10018713" cy="5036821"/>
              </a:xfrm>
            </p:spPr>
            <p:txBody>
              <a:bodyPr/>
              <a:lstStyle/>
              <a:p>
                <a:r>
                  <a:rPr lang="en-US" dirty="0" smtClean="0"/>
                  <a:t>Step 1: </a:t>
                </a:r>
                <a:r>
                  <a:rPr lang="en-US" dirty="0"/>
                  <a:t>Determine the domain and range of 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(x + 4)</a:t>
                </a:r>
                <a:r>
                  <a:rPr lang="en-US" baseline="30000" dirty="0"/>
                  <a:t>2</a:t>
                </a:r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The domain is always </a:t>
                </a:r>
                <a:r>
                  <a:rPr lang="en-US" i="1" dirty="0" smtClean="0"/>
                  <a:t>all real numbers</a:t>
                </a:r>
              </a:p>
              <a:p>
                <a:pPr algn="ctr"/>
                <a:r>
                  <a:rPr lang="en-US" dirty="0" smtClean="0"/>
                  <a:t>(-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algn="ctr"/>
                <a:r>
                  <a:rPr lang="en-US" dirty="0" smtClean="0"/>
                  <a:t>{</a:t>
                </a:r>
                <a:r>
                  <a:rPr lang="en-US" dirty="0" err="1" smtClean="0"/>
                  <a:t>x|x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}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smtClean="0"/>
                  <a:t>Since a &gt; 0, the graph will open up. So the range will be numbers f(x) &gt; 1</a:t>
                </a:r>
              </a:p>
              <a:p>
                <a:pPr algn="ctr"/>
                <a:r>
                  <a:rPr lang="en-US" dirty="0" smtClean="0"/>
                  <a:t>(1,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algn="ctr"/>
                <a:r>
                  <a:rPr lang="en-US" dirty="0" smtClean="0"/>
                  <a:t>{f(x)|f(x) ≥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432559"/>
                <a:ext cx="10018713" cy="5036821"/>
              </a:xfrm>
              <a:blipFill>
                <a:blip r:embed="rId2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7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8620"/>
            <a:ext cx="10018713" cy="701039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303021"/>
                <a:ext cx="10018713" cy="44881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Step 2: Determine the vertex of the parabola.</a:t>
                </a:r>
              </a:p>
              <a:p>
                <a:pPr algn="ctr"/>
                <a:r>
                  <a:rPr lang="en-US" dirty="0" smtClean="0"/>
                  <a:t>The vertex is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(-4, 1)</a:t>
                </a:r>
              </a:p>
              <a:p>
                <a:pPr algn="ctr"/>
                <a:r>
                  <a:rPr lang="en-US" dirty="0" smtClean="0"/>
                  <a:t>Since a &gt; 0, this value is a minimum</a:t>
                </a:r>
                <a:endParaRPr lang="en-US" dirty="0"/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303021"/>
                <a:ext cx="10018713" cy="4488180"/>
              </a:xfrm>
              <a:blipFill>
                <a:blip r:embed="rId2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6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8620"/>
            <a:ext cx="10018713" cy="701039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03021"/>
            <a:ext cx="10018713" cy="4488180"/>
          </a:xfrm>
        </p:spPr>
        <p:txBody>
          <a:bodyPr>
            <a:normAutofit/>
          </a:bodyPr>
          <a:lstStyle/>
          <a:p>
            <a:r>
              <a:rPr lang="en-US" dirty="0" smtClean="0"/>
              <a:t>Step 3: Determine the x-intercepts.</a:t>
            </a:r>
          </a:p>
          <a:p>
            <a:r>
              <a:rPr lang="en-US" dirty="0" smtClean="0"/>
              <a:t>Since the minimum value is 1, this function cannot have x-intercepts because the graph will never touch the x-axis</a:t>
            </a:r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8620"/>
            <a:ext cx="10018713" cy="701039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303021"/>
                <a:ext cx="10018713" cy="44881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 4: Determine the y-intercepts</a:t>
                </a:r>
              </a:p>
              <a:p>
                <a:pPr algn="ctr"/>
                <a:r>
                  <a:rPr lang="en-US" dirty="0"/>
                  <a:t>The y-intercept occurs where x = 0</a:t>
                </a:r>
              </a:p>
              <a:p>
                <a:pPr algn="ctr"/>
                <a:r>
                  <a:rPr lang="en-US" dirty="0"/>
                  <a:t>(0, ac</a:t>
                </a:r>
                <a:r>
                  <a:rPr lang="en-US" baseline="30000" dirty="0"/>
                  <a:t>2</a:t>
                </a:r>
                <a:r>
                  <a:rPr lang="en-US" dirty="0"/>
                  <a:t> + d)</a:t>
                </a:r>
              </a:p>
              <a:p>
                <a:pPr algn="ctr"/>
                <a:r>
                  <a:rPr lang="en-US" dirty="0"/>
                  <a:t>(0,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(-4)</a:t>
                </a:r>
                <a:r>
                  <a:rPr lang="en-US" baseline="30000" dirty="0"/>
                  <a:t>2</a:t>
                </a:r>
                <a:r>
                  <a:rPr lang="en-US" dirty="0"/>
                  <a:t> + 1)</a:t>
                </a:r>
              </a:p>
              <a:p>
                <a:pPr algn="ctr"/>
                <a:r>
                  <a:rPr lang="en-US" dirty="0"/>
                  <a:t>(0,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*16 + 1)</a:t>
                </a:r>
              </a:p>
              <a:p>
                <a:pPr algn="ctr"/>
                <a:r>
                  <a:rPr lang="en-US" dirty="0"/>
                  <a:t>(0,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algn="ctr"/>
                <a:r>
                  <a:rPr lang="en-US" dirty="0"/>
                  <a:t>(0,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) or (0,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303021"/>
                <a:ext cx="10018713" cy="4488180"/>
              </a:xfrm>
              <a:blipFill>
                <a:blip r:embed="rId2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compare the x-intercept(s) of f(x) = -2(x – 3) and the x-intercept(s) of g(x) = 2(x – 1)</a:t>
            </a:r>
            <a:r>
              <a:rPr lang="en-US" baseline="30000" dirty="0" smtClean="0"/>
              <a:t>2</a:t>
            </a:r>
            <a:r>
              <a:rPr lang="en-US" dirty="0" smtClean="0"/>
              <a:t> – 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9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quadratic function, the general form is f(x) = a(</a:t>
            </a:r>
            <a:r>
              <a:rPr lang="en-US" dirty="0" err="1" smtClean="0"/>
              <a:t>bx</a:t>
            </a:r>
            <a:r>
              <a:rPr lang="en-US" dirty="0" smtClean="0"/>
              <a:t> – c)</a:t>
            </a:r>
            <a:r>
              <a:rPr lang="en-US" baseline="30000" dirty="0" smtClean="0"/>
              <a:t>2</a:t>
            </a:r>
            <a:r>
              <a:rPr lang="en-US" dirty="0" smtClean="0"/>
              <a:t> + d, where a, b, c, and d are real numbers.</a:t>
            </a:r>
          </a:p>
          <a:p>
            <a:r>
              <a:rPr lang="en-US" dirty="0" smtClean="0"/>
              <a:t>The quadratic parent function is f(x) = x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The full family of quadratic functions is generated by applying transformations to the quadratic parent function</a:t>
            </a:r>
          </a:p>
          <a:p>
            <a:r>
              <a:rPr lang="en-US" dirty="0" smtClean="0"/>
              <a:t>Transformations are applied using parameters that are multiplied or added to the independent variable in the functional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Graph both f(x) and g(x) to visually estimate the x-intercepts.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326" y="2340864"/>
            <a:ext cx="4439653" cy="44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21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2: Determine the x-intercepts of f(x).</a:t>
                </a:r>
              </a:p>
              <a:p>
                <a:pPr algn="ctr"/>
                <a:r>
                  <a:rPr lang="en-US" dirty="0" smtClean="0"/>
                  <a:t>Since f(x) is a linear function, it will have only one x-intercept at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</m:oMath>
                </a14:m>
                <a:r>
                  <a:rPr lang="en-US" dirty="0" smtClean="0"/>
                  <a:t>, 0) </a:t>
                </a:r>
              </a:p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−2∗3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−2∗1</m:t>
                        </m:r>
                      </m:den>
                    </m:f>
                  </m:oMath>
                </a14:m>
                <a:r>
                  <a:rPr lang="en-US" dirty="0"/>
                  <a:t>, 0</a:t>
                </a:r>
                <a:r>
                  <a:rPr lang="en-US" dirty="0" smtClean="0"/>
                  <a:t>) =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dirty="0"/>
                  <a:t>, 0) </a:t>
                </a:r>
                <a:r>
                  <a:rPr lang="en-US" dirty="0" smtClean="0"/>
                  <a:t>= (3, 0)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65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3: Determine the x-intercepts of g(x). Since g(x) is quadratic, the x-intercepts are at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±√</m:t>
                        </m:r>
                        <m:r>
                          <m:rPr>
                            <m:nor/>
                          </m:rPr>
                          <a:rPr lang="en-US" sz="1800" dirty="0"/>
                          <m:t>(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, 0</a:t>
                </a:r>
                <a:r>
                  <a:rPr lang="en-US" dirty="0" smtClean="0"/>
                  <a:t>).</a:t>
                </a:r>
                <a:endParaRPr lang="en-US" dirty="0"/>
              </a:p>
              <a:p>
                <a:pPr algn="ctr"/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±√</m:t>
                        </m:r>
                        <m:r>
                          <m:rPr>
                            <m:nor/>
                          </m:rPr>
                          <a:rPr lang="en-US" sz="1800" dirty="0"/>
                          <m:t>(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, 0</a:t>
                </a:r>
                <a:r>
                  <a:rPr lang="en-US" dirty="0" smtClean="0"/>
                  <a:t>) =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±√</m:t>
                        </m:r>
                        <m:r>
                          <m:rPr>
                            <m:nor/>
                          </m:rPr>
                          <a:rPr lang="en-US" sz="1800" dirty="0"/>
                          <m:t>(</m:t>
                        </m:r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(−8)</m:t>
                            </m:r>
                          </m:num>
                          <m:den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1800" dirty="0"/>
                          <m:t>)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, 0</a:t>
                </a:r>
                <a:r>
                  <a:rPr lang="en-US" dirty="0" smtClean="0"/>
                  <a:t>) =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1±√</m:t>
                        </m:r>
                        <m:r>
                          <m:rPr>
                            <m:nor/>
                          </m:rPr>
                          <a:rPr lang="en-US" sz="1600" dirty="0"/>
                          <m:t>(</m:t>
                        </m:r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1600" dirty="0"/>
                          <m:t>)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, 0)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1±√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, 0)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, 0) </a:t>
                </a:r>
                <a:endParaRPr lang="en-US" dirty="0" smtClean="0"/>
              </a:p>
              <a:p>
                <a:pPr algn="ctr"/>
                <a:r>
                  <a:rPr lang="en-US" dirty="0"/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, 0) = </a:t>
                </a:r>
                <a:r>
                  <a:rPr lang="en-US" dirty="0" smtClean="0"/>
                  <a:t>(3, </a:t>
                </a:r>
                <a:r>
                  <a:rPr lang="en-US" dirty="0"/>
                  <a:t>0) </a:t>
                </a:r>
                <a:endParaRPr lang="en-US" dirty="0" smtClean="0"/>
              </a:p>
              <a:p>
                <a:pPr algn="ctr"/>
                <a:r>
                  <a:rPr lang="en-US" dirty="0"/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, 0) = </a:t>
                </a:r>
                <a:r>
                  <a:rPr lang="en-US" dirty="0" smtClean="0"/>
                  <a:t>(-1, </a:t>
                </a:r>
                <a:r>
                  <a:rPr lang="en-US" dirty="0"/>
                  <a:t>0) 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4: Compare the x-intercepts of f(x) and g(x).</a:t>
            </a:r>
          </a:p>
          <a:p>
            <a:pPr algn="ctr"/>
            <a:r>
              <a:rPr lang="en-US" dirty="0" smtClean="0"/>
              <a:t>Since f(x) is a linear function, it has only one x-intercept, (3, 0).</a:t>
            </a:r>
          </a:p>
          <a:p>
            <a:pPr algn="ctr"/>
            <a:r>
              <a:rPr lang="en-US" dirty="0" smtClean="0"/>
              <a:t>G(x) is quadratic and has two x-intercepts, (-1, 0) and (3, 0).</a:t>
            </a:r>
          </a:p>
          <a:p>
            <a:pPr algn="ctr"/>
            <a:r>
              <a:rPr lang="en-US" dirty="0" smtClean="0"/>
              <a:t>One of the intercepts of g(x) is the same as f(x).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0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i="1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</a:t>
            </a:r>
            <a:r>
              <a:rPr lang="en-US" i="1" dirty="0" smtClean="0"/>
              <a:t>a</a:t>
            </a:r>
            <a:r>
              <a:rPr lang="en-US" dirty="0" smtClean="0"/>
              <a:t> influences the vertical stretch or compression of the graph of the parabola.</a:t>
            </a:r>
          </a:p>
          <a:p>
            <a:r>
              <a:rPr lang="en-US" dirty="0" smtClean="0"/>
              <a:t>If |</a:t>
            </a:r>
            <a:r>
              <a:rPr lang="en-US" i="1" dirty="0" smtClean="0"/>
              <a:t>a</a:t>
            </a:r>
            <a:r>
              <a:rPr lang="en-US" dirty="0" smtClean="0"/>
              <a:t>| &gt; 1, then the y-values are multiplied by a factor of </a:t>
            </a:r>
            <a:r>
              <a:rPr lang="en-US" i="1" dirty="0" smtClean="0"/>
              <a:t>a</a:t>
            </a:r>
            <a:r>
              <a:rPr lang="en-US" dirty="0" smtClean="0"/>
              <a:t> to vertically stretch the graph</a:t>
            </a:r>
          </a:p>
          <a:p>
            <a:r>
              <a:rPr lang="en-US" dirty="0" smtClean="0"/>
              <a:t>If 0 &lt; 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| </a:t>
            </a:r>
            <a:r>
              <a:rPr lang="en-US" dirty="0" smtClean="0"/>
              <a:t>&lt; </a:t>
            </a:r>
            <a:r>
              <a:rPr lang="en-US" dirty="0"/>
              <a:t>1, then the y-values are multiplied by a factor of </a:t>
            </a:r>
            <a:r>
              <a:rPr lang="en-US" i="1" dirty="0"/>
              <a:t>a</a:t>
            </a:r>
            <a:r>
              <a:rPr lang="en-US" dirty="0"/>
              <a:t> to vertically </a:t>
            </a:r>
            <a:r>
              <a:rPr lang="en-US" dirty="0" smtClean="0"/>
              <a:t>compress </a:t>
            </a:r>
            <a:r>
              <a:rPr lang="en-US" dirty="0"/>
              <a:t>the </a:t>
            </a:r>
            <a:r>
              <a:rPr lang="en-US" dirty="0" smtClean="0"/>
              <a:t>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i="1" dirty="0" smtClean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parameter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influences the </a:t>
                </a:r>
                <a:r>
                  <a:rPr lang="en-US" dirty="0" smtClean="0"/>
                  <a:t>horizontal </a:t>
                </a:r>
                <a:r>
                  <a:rPr lang="en-US" dirty="0"/>
                  <a:t>stretch or compression of the graph of the </a:t>
                </a:r>
                <a:r>
                  <a:rPr lang="en-US" dirty="0" smtClean="0"/>
                  <a:t>parabola.</a:t>
                </a:r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dirty="0" smtClean="0"/>
                  <a:t>|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| </a:t>
                </a:r>
                <a:r>
                  <a:rPr lang="en-US" dirty="0"/>
                  <a:t>&gt; 1, then the </a:t>
                </a:r>
                <a:r>
                  <a:rPr lang="en-US" dirty="0" smtClean="0"/>
                  <a:t>x-values </a:t>
                </a:r>
                <a:r>
                  <a:rPr lang="en-US" dirty="0"/>
                  <a:t>are multiplied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horizontally compress </a:t>
                </a:r>
                <a:r>
                  <a:rPr lang="en-US" dirty="0"/>
                  <a:t>the graph</a:t>
                </a:r>
              </a:p>
              <a:p>
                <a:r>
                  <a:rPr lang="en-US" dirty="0"/>
                  <a:t>If 0 &lt; </a:t>
                </a:r>
                <a:r>
                  <a:rPr lang="en-US" dirty="0" smtClean="0"/>
                  <a:t>|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| </a:t>
                </a:r>
                <a:r>
                  <a:rPr lang="en-US" dirty="0"/>
                  <a:t>&lt; 1, then the </a:t>
                </a:r>
                <a:r>
                  <a:rPr lang="en-US" dirty="0" smtClean="0"/>
                  <a:t>x-values </a:t>
                </a:r>
                <a:r>
                  <a:rPr lang="en-US" dirty="0"/>
                  <a:t>are multiplied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horizontally stretch </a:t>
                </a:r>
                <a:r>
                  <a:rPr lang="en-US" dirty="0"/>
                  <a:t>the graph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6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i="1" dirty="0" smtClean="0"/>
              <a:t>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b &lt; 0, the all of the x-values will change signs and the parabola will be reflected across the y-axis. </a:t>
            </a:r>
          </a:p>
          <a:p>
            <a:r>
              <a:rPr lang="en-US" dirty="0" smtClean="0"/>
              <a:t>Since the parabola has a vertical axis of symmetry, the horizontal reflection is not noticeable in the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i="1" dirty="0" smtClean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parameter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, like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, influences the horizontal translation of the graph of the parabola.</a:t>
                </a:r>
              </a:p>
              <a:p>
                <a:r>
                  <a:rPr lang="en-US" dirty="0" smtClean="0"/>
                  <a:t>Note that in the general form, the sign in front of the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is negative. This means that when reading the value of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from the equation, you should read the opposite sign from what is given in the equation.</a:t>
                </a:r>
              </a:p>
              <a:p>
                <a:r>
                  <a:rPr lang="en-US" dirty="0" smtClean="0"/>
                  <a:t>If </a:t>
                </a:r>
                <a:r>
                  <a:rPr lang="en-US" i="1" dirty="0" smtClean="0"/>
                  <a:t>c </a:t>
                </a:r>
                <a:r>
                  <a:rPr lang="en-US" dirty="0" smtClean="0"/>
                  <a:t>&gt; 0, then the graph will translate 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 smtClean="0"/>
                  <a:t>| to the right.</a:t>
                </a:r>
              </a:p>
              <a:p>
                <a:r>
                  <a:rPr lang="en-US" dirty="0"/>
                  <a:t>If </a:t>
                </a:r>
                <a:r>
                  <a:rPr lang="en-US" i="1" dirty="0"/>
                  <a:t>c </a:t>
                </a:r>
                <a:r>
                  <a:rPr lang="en-US" i="1" dirty="0" smtClean="0"/>
                  <a:t>&lt;</a:t>
                </a:r>
                <a:r>
                  <a:rPr lang="en-US" dirty="0" smtClean="0"/>
                  <a:t> </a:t>
                </a:r>
                <a:r>
                  <a:rPr lang="en-US" dirty="0"/>
                  <a:t>0, then the graph will translate 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| to the </a:t>
                </a:r>
                <a:r>
                  <a:rPr lang="en-US" dirty="0" smtClean="0"/>
                  <a:t>left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r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5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i="1" dirty="0" smtClean="0"/>
              <a:t>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parameter </a:t>
            </a:r>
            <a:r>
              <a:rPr lang="en-US" i="1" dirty="0" smtClean="0"/>
              <a:t>d</a:t>
            </a:r>
            <a:r>
              <a:rPr lang="en-US" dirty="0" smtClean="0"/>
              <a:t> influences the vertical translation of the graph of the parabola.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d</a:t>
            </a:r>
            <a:r>
              <a:rPr lang="en-US" dirty="0" smtClean="0"/>
              <a:t> &gt; 0, then the graph of the parabola will translate |</a:t>
            </a:r>
            <a:r>
              <a:rPr lang="en-US" i="1" dirty="0" smtClean="0"/>
              <a:t>d</a:t>
            </a:r>
            <a:r>
              <a:rPr lang="en-US" dirty="0" smtClean="0"/>
              <a:t>| units up.</a:t>
            </a:r>
          </a:p>
          <a:p>
            <a:r>
              <a:rPr lang="en-US" dirty="0"/>
              <a:t>If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/>
              <a:t>0, then the graph of the </a:t>
            </a:r>
            <a:r>
              <a:rPr lang="en-US" dirty="0" smtClean="0"/>
              <a:t>parabola </a:t>
            </a:r>
            <a:r>
              <a:rPr lang="en-US" dirty="0"/>
              <a:t>will translate |</a:t>
            </a:r>
            <a:r>
              <a:rPr lang="en-US" i="1" dirty="0"/>
              <a:t>d</a:t>
            </a:r>
            <a:r>
              <a:rPr lang="en-US" dirty="0"/>
              <a:t>| units </a:t>
            </a:r>
            <a:r>
              <a:rPr lang="en-US" dirty="0" smtClean="0"/>
              <a:t>down.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vertex of a parabola is a maximum or minimum value. </a:t>
                </a:r>
              </a:p>
              <a:p>
                <a:r>
                  <a:rPr lang="en-US" dirty="0" smtClean="0"/>
                  <a:t>If the parabola opens up, then the vertex is a minimum value. If the parabola opens down, then the vertex is a maximum value.</a:t>
                </a:r>
              </a:p>
              <a:p>
                <a:r>
                  <a:rPr lang="en-US" dirty="0" smtClean="0"/>
                  <a:t>The location of the vertex is </a:t>
                </a:r>
              </a:p>
              <a:p>
                <a:pPr algn="ctr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90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and Range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quadratic function involves squaring a number. Since every real number can be squared, there are no domain restrictions. Therefore, the domain will always be </a:t>
                </a:r>
                <a:r>
                  <a:rPr lang="en-US" i="1" dirty="0" smtClean="0"/>
                  <a:t>all real numbers</a:t>
                </a:r>
                <a:r>
                  <a:rPr lang="en-US" dirty="0" smtClean="0"/>
                  <a:t>, or </a:t>
                </a:r>
                <a:r>
                  <a:rPr lang="en-US" dirty="0"/>
                  <a:t>{x |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}</a:t>
                </a:r>
              </a:p>
              <a:p>
                <a:endParaRPr lang="en-US" dirty="0"/>
              </a:p>
              <a:p>
                <a:r>
                  <a:rPr lang="en-US" dirty="0" smtClean="0"/>
                  <a:t>The range does have restrictions. The range is affected by parameters a and d. If a &gt; 0, then d sets the y-coordinate of the vertex at a minimum value. The range becomes y ≥ d or {f(x) </a:t>
                </a:r>
                <a:r>
                  <a:rPr lang="en-US" dirty="0"/>
                  <a:t>| </a:t>
                </a:r>
                <a:r>
                  <a:rPr lang="en-US" dirty="0" smtClean="0"/>
                  <a:t>f(x) </a:t>
                </a:r>
                <a:r>
                  <a:rPr lang="en-US" dirty="0"/>
                  <a:t>≥ d</a:t>
                </a:r>
                <a:r>
                  <a:rPr lang="en-US" dirty="0" smtClean="0"/>
                  <a:t>}</a:t>
                </a:r>
              </a:p>
              <a:p>
                <a:r>
                  <a:rPr lang="en-US" dirty="0" smtClean="0"/>
                  <a:t>If a &lt; 0, then d sets the y-coordinate of the vertex at a maximum value. The range becomes y ≤ d or </a:t>
                </a:r>
                <a:r>
                  <a:rPr lang="en-US" dirty="0"/>
                  <a:t>{f(x) | f(x) ≤</a:t>
                </a:r>
                <a:r>
                  <a:rPr lang="en-US" dirty="0" smtClean="0"/>
                  <a:t> </a:t>
                </a:r>
                <a:r>
                  <a:rPr lang="en-US" dirty="0"/>
                  <a:t>d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3087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0</TotalTime>
  <Words>928</Words>
  <Application>Microsoft Office PowerPoint</Application>
  <PresentationFormat>Widescreen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Cambria Math</vt:lpstr>
      <vt:lpstr>Franklin Gothic Book</vt:lpstr>
      <vt:lpstr>Franklin Gothic Demi</vt:lpstr>
      <vt:lpstr>Wingdings 2</vt:lpstr>
      <vt:lpstr>DividendVTI</vt:lpstr>
      <vt:lpstr>Transforming and Analyzing Quadratic Functions</vt:lpstr>
      <vt:lpstr>Quadratic Functions</vt:lpstr>
      <vt:lpstr>Changes in a</vt:lpstr>
      <vt:lpstr>Changes in b</vt:lpstr>
      <vt:lpstr>Changes in b</vt:lpstr>
      <vt:lpstr>Changes in c</vt:lpstr>
      <vt:lpstr>Changes in d</vt:lpstr>
      <vt:lpstr>Vertex</vt:lpstr>
      <vt:lpstr>Domain and Range</vt:lpstr>
      <vt:lpstr>X- and Y-intercepts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2019-11-18T13:56:39Z</dcterms:created>
  <dcterms:modified xsi:type="dcterms:W3CDTF">2019-12-02T15:08:49Z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dduffy@microsoft.com</vt:lpwstr>
  </property>
  <property fmtid="{D5CDD505-2E9C-101B-9397-08002B2CF9AE}" pid="5" name="MSIP_Label_f42aa342-8706-4288-bd11-ebb85995028c_SetDate">
    <vt:lpwstr>2019-11-08T21:54:07.0140062Z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23e7d536-6803-4264-b7a4-68edd45bdf61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