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9" r:id="rId5"/>
    <p:sldId id="260" r:id="rId6"/>
    <p:sldId id="270" r:id="rId7"/>
    <p:sldId id="259" r:id="rId8"/>
    <p:sldId id="261" r:id="rId9"/>
    <p:sldId id="262" r:id="rId10"/>
    <p:sldId id="264" r:id="rId11"/>
    <p:sldId id="265" r:id="rId12"/>
    <p:sldId id="271" r:id="rId13"/>
    <p:sldId id="263" r:id="rId14"/>
    <p:sldId id="266" r:id="rId15"/>
    <p:sldId id="267" r:id="rId16"/>
    <p:sldId id="272" r:id="rId17"/>
    <p:sldId id="268"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51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5F59C92-6A65-4258-A5D2-98489A3A77E2}"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D2E4C9F3-5594-4D37-9D1E-F7D13806D8BA}" type="slidenum">
              <a:rPr lang="en-US" smtClean="0"/>
              <a:t>‹#›</a:t>
            </a:fld>
            <a:endParaRPr lang="en-US"/>
          </a:p>
        </p:txBody>
      </p:sp>
    </p:spTree>
    <p:extLst>
      <p:ext uri="{BB962C8B-B14F-4D97-AF65-F5344CB8AC3E}">
        <p14:creationId xmlns:p14="http://schemas.microsoft.com/office/powerpoint/2010/main" val="4177436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F59C92-6A65-4258-A5D2-98489A3A77E2}"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E4C9F3-5594-4D37-9D1E-F7D13806D8BA}" type="slidenum">
              <a:rPr lang="en-US" smtClean="0"/>
              <a:t>‹#›</a:t>
            </a:fld>
            <a:endParaRPr lang="en-US"/>
          </a:p>
        </p:txBody>
      </p:sp>
    </p:spTree>
    <p:extLst>
      <p:ext uri="{BB962C8B-B14F-4D97-AF65-F5344CB8AC3E}">
        <p14:creationId xmlns:p14="http://schemas.microsoft.com/office/powerpoint/2010/main" val="4102467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F59C92-6A65-4258-A5D2-98489A3A77E2}"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E4C9F3-5594-4D37-9D1E-F7D13806D8BA}" type="slidenum">
              <a:rPr lang="en-US" smtClean="0"/>
              <a:t>‹#›</a:t>
            </a:fld>
            <a:endParaRPr lang="en-US"/>
          </a:p>
        </p:txBody>
      </p:sp>
    </p:spTree>
    <p:extLst>
      <p:ext uri="{BB962C8B-B14F-4D97-AF65-F5344CB8AC3E}">
        <p14:creationId xmlns:p14="http://schemas.microsoft.com/office/powerpoint/2010/main" val="847887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F59C92-6A65-4258-A5D2-98489A3A77E2}"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E4C9F3-5594-4D37-9D1E-F7D13806D8BA}" type="slidenum">
              <a:rPr lang="en-US" smtClean="0"/>
              <a:t>‹#›</a:t>
            </a:fld>
            <a:endParaRPr lang="en-US"/>
          </a:p>
        </p:txBody>
      </p:sp>
    </p:spTree>
    <p:extLst>
      <p:ext uri="{BB962C8B-B14F-4D97-AF65-F5344CB8AC3E}">
        <p14:creationId xmlns:p14="http://schemas.microsoft.com/office/powerpoint/2010/main" val="3100486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593667" y="6272784"/>
            <a:ext cx="2644309" cy="365125"/>
          </a:xfrm>
        </p:spPr>
        <p:txBody>
          <a:bodyPr/>
          <a:lstStyle/>
          <a:p>
            <a:fld id="{35F59C92-6A65-4258-A5D2-98489A3A77E2}" type="datetimeFigureOut">
              <a:rPr lang="en-US" smtClean="0"/>
              <a:t>9/10/2019</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D2E4C9F3-5594-4D37-9D1E-F7D13806D8BA}" type="slidenum">
              <a:rPr lang="en-US" smtClean="0"/>
              <a:t>‹#›</a:t>
            </a:fld>
            <a:endParaRPr lang="en-US"/>
          </a:p>
        </p:txBody>
      </p:sp>
    </p:spTree>
    <p:extLst>
      <p:ext uri="{BB962C8B-B14F-4D97-AF65-F5344CB8AC3E}">
        <p14:creationId xmlns:p14="http://schemas.microsoft.com/office/powerpoint/2010/main" val="994452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5F59C92-6A65-4258-A5D2-98489A3A77E2}" type="datetimeFigureOut">
              <a:rPr lang="en-US" smtClean="0"/>
              <a:t>9/10/2019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E4C9F3-5594-4D37-9D1E-F7D13806D8BA}" type="slidenum">
              <a:rPr lang="en-US" smtClean="0"/>
              <a:t>‹#›</a:t>
            </a:fld>
            <a:endParaRPr lang="en-US"/>
          </a:p>
        </p:txBody>
      </p:sp>
    </p:spTree>
    <p:extLst>
      <p:ext uri="{BB962C8B-B14F-4D97-AF65-F5344CB8AC3E}">
        <p14:creationId xmlns:p14="http://schemas.microsoft.com/office/powerpoint/2010/main" val="1763705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F59C92-6A65-4258-A5D2-98489A3A77E2}" type="datetimeFigureOut">
              <a:rPr lang="en-US" smtClean="0"/>
              <a:t>9/10/2019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E4C9F3-5594-4D37-9D1E-F7D13806D8BA}" type="slidenum">
              <a:rPr lang="en-US" smtClean="0"/>
              <a:t>‹#›</a:t>
            </a:fld>
            <a:endParaRPr lang="en-US"/>
          </a:p>
        </p:txBody>
      </p:sp>
    </p:spTree>
    <p:extLst>
      <p:ext uri="{BB962C8B-B14F-4D97-AF65-F5344CB8AC3E}">
        <p14:creationId xmlns:p14="http://schemas.microsoft.com/office/powerpoint/2010/main" val="1254022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5F59C92-6A65-4258-A5D2-98489A3A77E2}" type="datetimeFigureOut">
              <a:rPr lang="en-US" smtClean="0"/>
              <a:t>9/10/2019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E4C9F3-5594-4D37-9D1E-F7D13806D8BA}" type="slidenum">
              <a:rPr lang="en-US" smtClean="0"/>
              <a:t>‹#›</a:t>
            </a:fld>
            <a:endParaRPr lang="en-US"/>
          </a:p>
        </p:txBody>
      </p:sp>
    </p:spTree>
    <p:extLst>
      <p:ext uri="{BB962C8B-B14F-4D97-AF65-F5344CB8AC3E}">
        <p14:creationId xmlns:p14="http://schemas.microsoft.com/office/powerpoint/2010/main" val="4199147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F59C92-6A65-4258-A5D2-98489A3A77E2}" type="datetimeFigureOut">
              <a:rPr lang="en-US" smtClean="0"/>
              <a:t>9/10/2019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E4C9F3-5594-4D37-9D1E-F7D13806D8BA}" type="slidenum">
              <a:rPr lang="en-US" smtClean="0"/>
              <a:t>‹#›</a:t>
            </a:fld>
            <a:endParaRPr lang="en-US"/>
          </a:p>
        </p:txBody>
      </p:sp>
    </p:spTree>
    <p:extLst>
      <p:ext uri="{BB962C8B-B14F-4D97-AF65-F5344CB8AC3E}">
        <p14:creationId xmlns:p14="http://schemas.microsoft.com/office/powerpoint/2010/main" val="1074294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5F59C92-6A65-4258-A5D2-98489A3A77E2}" type="datetimeFigureOut">
              <a:rPr lang="en-US" smtClean="0"/>
              <a:t>9/10/2019</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D2E4C9F3-5594-4D37-9D1E-F7D13806D8BA}" type="slidenum">
              <a:rPr lang="en-US" smtClean="0"/>
              <a:t>‹#›</a:t>
            </a:fld>
            <a:endParaRPr lang="en-US"/>
          </a:p>
        </p:txBody>
      </p:sp>
    </p:spTree>
    <p:extLst>
      <p:ext uri="{BB962C8B-B14F-4D97-AF65-F5344CB8AC3E}">
        <p14:creationId xmlns:p14="http://schemas.microsoft.com/office/powerpoint/2010/main" val="1999242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5F59C92-6A65-4258-A5D2-98489A3A77E2}" type="datetimeFigureOut">
              <a:rPr lang="en-US" smtClean="0"/>
              <a:t>9/10/2019</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D2E4C9F3-5594-4D37-9D1E-F7D13806D8BA}" type="slidenum">
              <a:rPr lang="en-US" smtClean="0"/>
              <a:t>‹#›</a:t>
            </a:fld>
            <a:endParaRPr lang="en-US"/>
          </a:p>
        </p:txBody>
      </p:sp>
    </p:spTree>
    <p:extLst>
      <p:ext uri="{BB962C8B-B14F-4D97-AF65-F5344CB8AC3E}">
        <p14:creationId xmlns:p14="http://schemas.microsoft.com/office/powerpoint/2010/main" val="3036571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35F59C92-6A65-4258-A5D2-98489A3A77E2}" type="datetimeFigureOut">
              <a:rPr lang="en-US" smtClean="0"/>
              <a:t>9/10/2019</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D2E4C9F3-5594-4D37-9D1E-F7D13806D8BA}" type="slidenum">
              <a:rPr lang="en-US" smtClean="0"/>
              <a:t>‹#›</a:t>
            </a:fld>
            <a:endParaRPr lang="en-US"/>
          </a:p>
        </p:txBody>
      </p:sp>
    </p:spTree>
    <p:extLst>
      <p:ext uri="{BB962C8B-B14F-4D97-AF65-F5344CB8AC3E}">
        <p14:creationId xmlns:p14="http://schemas.microsoft.com/office/powerpoint/2010/main" val="22848860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Domain and Range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54308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i="1" dirty="0" smtClean="0"/>
              <a:t>Find the domain and range.</a:t>
            </a:r>
          </a:p>
          <a:p>
            <a:endParaRPr lang="en-US" dirty="0"/>
          </a:p>
          <a:p>
            <a:r>
              <a:rPr lang="en-US" dirty="0" smtClean="0">
                <a:solidFill>
                  <a:srgbClr val="FF0000"/>
                </a:solidFill>
              </a:rPr>
              <a:t>Domain: (1, 2, 3, 4, 5)</a:t>
            </a:r>
          </a:p>
          <a:p>
            <a:r>
              <a:rPr lang="en-US" dirty="0" smtClean="0">
                <a:solidFill>
                  <a:srgbClr val="FF0000"/>
                </a:solidFill>
              </a:rPr>
              <a:t>Range: (29, 58, </a:t>
            </a:r>
            <a:r>
              <a:rPr lang="en-US" dirty="0" smtClean="0">
                <a:solidFill>
                  <a:srgbClr val="FF0000"/>
                </a:solidFill>
              </a:rPr>
              <a:t>87</a:t>
            </a:r>
            <a:r>
              <a:rPr lang="en-US" dirty="0" smtClean="0">
                <a:solidFill>
                  <a:srgbClr val="FF0000"/>
                </a:solidFill>
              </a:rPr>
              <a:t>, </a:t>
            </a:r>
            <a:r>
              <a:rPr lang="en-US" dirty="0" smtClean="0">
                <a:solidFill>
                  <a:srgbClr val="FF0000"/>
                </a:solidFill>
              </a:rPr>
              <a:t>116)</a:t>
            </a:r>
            <a:endParaRPr lang="en-US" dirty="0">
              <a:solidFill>
                <a:srgbClr val="FF0000"/>
              </a:solidFill>
            </a:endParaRPr>
          </a:p>
        </p:txBody>
      </p:sp>
      <p:pic>
        <p:nvPicPr>
          <p:cNvPr id="4" name="Picture 3"/>
          <p:cNvPicPr>
            <a:picLocks noChangeAspect="1"/>
          </p:cNvPicPr>
          <p:nvPr/>
        </p:nvPicPr>
        <p:blipFill>
          <a:blip r:embed="rId2"/>
          <a:stretch>
            <a:fillRect/>
          </a:stretch>
        </p:blipFill>
        <p:spPr>
          <a:xfrm>
            <a:off x="2347414" y="4321334"/>
            <a:ext cx="7497172" cy="1426092"/>
          </a:xfrm>
          <a:prstGeom prst="rect">
            <a:avLst/>
          </a:prstGeom>
        </p:spPr>
      </p:pic>
    </p:spTree>
    <p:extLst>
      <p:ext uri="{BB962C8B-B14F-4D97-AF65-F5344CB8AC3E}">
        <p14:creationId xmlns:p14="http://schemas.microsoft.com/office/powerpoint/2010/main" val="1307250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i="1" dirty="0" smtClean="0"/>
              <a:t>Find the domain and range.</a:t>
            </a:r>
          </a:p>
          <a:p>
            <a:endParaRPr lang="en-US" dirty="0"/>
          </a:p>
        </p:txBody>
      </p:sp>
      <p:pic>
        <p:nvPicPr>
          <p:cNvPr id="6" name="Picture 5"/>
          <p:cNvPicPr>
            <a:picLocks noChangeAspect="1"/>
          </p:cNvPicPr>
          <p:nvPr/>
        </p:nvPicPr>
        <p:blipFill>
          <a:blip r:embed="rId2"/>
          <a:stretch>
            <a:fillRect/>
          </a:stretch>
        </p:blipFill>
        <p:spPr>
          <a:xfrm>
            <a:off x="4505198" y="2964944"/>
            <a:ext cx="3187700" cy="3207256"/>
          </a:xfrm>
          <a:prstGeom prst="rect">
            <a:avLst/>
          </a:prstGeom>
        </p:spPr>
      </p:pic>
    </p:spTree>
    <p:extLst>
      <p:ext uri="{BB962C8B-B14F-4D97-AF65-F5344CB8AC3E}">
        <p14:creationId xmlns:p14="http://schemas.microsoft.com/office/powerpoint/2010/main" val="2688044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i="1" dirty="0" smtClean="0"/>
              <a:t>Find the domain and range.</a:t>
            </a:r>
          </a:p>
          <a:p>
            <a:r>
              <a:rPr lang="en-US" dirty="0" smtClean="0">
                <a:solidFill>
                  <a:srgbClr val="FF0000"/>
                </a:solidFill>
              </a:rPr>
              <a:t>D: -4 ≤ x ≤ 4</a:t>
            </a:r>
          </a:p>
          <a:p>
            <a:r>
              <a:rPr lang="en-US" dirty="0" smtClean="0">
                <a:solidFill>
                  <a:srgbClr val="FF0000"/>
                </a:solidFill>
              </a:rPr>
              <a:t>R: -4 ≤ x ≤ 4</a:t>
            </a:r>
          </a:p>
          <a:p>
            <a:endParaRPr lang="en-US" dirty="0"/>
          </a:p>
        </p:txBody>
      </p:sp>
      <p:pic>
        <p:nvPicPr>
          <p:cNvPr id="5" name="Picture 4"/>
          <p:cNvPicPr>
            <a:picLocks noChangeAspect="1"/>
          </p:cNvPicPr>
          <p:nvPr/>
        </p:nvPicPr>
        <p:blipFill>
          <a:blip r:embed="rId2"/>
          <a:stretch>
            <a:fillRect/>
          </a:stretch>
        </p:blipFill>
        <p:spPr>
          <a:xfrm>
            <a:off x="4505198" y="2964944"/>
            <a:ext cx="3187700" cy="3207256"/>
          </a:xfrm>
          <a:prstGeom prst="rect">
            <a:avLst/>
          </a:prstGeom>
        </p:spPr>
      </p:pic>
    </p:spTree>
    <p:extLst>
      <p:ext uri="{BB962C8B-B14F-4D97-AF65-F5344CB8AC3E}">
        <p14:creationId xmlns:p14="http://schemas.microsoft.com/office/powerpoint/2010/main" val="3844341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functions</a:t>
            </a:r>
            <a:endParaRPr lang="en-US" dirty="0"/>
          </a:p>
        </p:txBody>
      </p:sp>
      <p:sp>
        <p:nvSpPr>
          <p:cNvPr id="3" name="Content Placeholder 2"/>
          <p:cNvSpPr>
            <a:spLocks noGrp="1"/>
          </p:cNvSpPr>
          <p:nvPr>
            <p:ph idx="1"/>
          </p:nvPr>
        </p:nvSpPr>
        <p:spPr/>
        <p:txBody>
          <a:bodyPr/>
          <a:lstStyle/>
          <a:p>
            <a:r>
              <a:rPr lang="en-US" dirty="0" smtClean="0"/>
              <a:t>Discrete function – a function that has a graph where the points are  not connected.</a:t>
            </a:r>
          </a:p>
          <a:p>
            <a:r>
              <a:rPr lang="en-US" dirty="0" smtClean="0"/>
              <a:t>It  usually has things that can be counted (cars, people, desks)</a:t>
            </a:r>
          </a:p>
        </p:txBody>
      </p:sp>
      <p:pic>
        <p:nvPicPr>
          <p:cNvPr id="4" name="Picture 3"/>
          <p:cNvPicPr>
            <a:picLocks noChangeAspect="1"/>
          </p:cNvPicPr>
          <p:nvPr/>
        </p:nvPicPr>
        <p:blipFill>
          <a:blip r:embed="rId2"/>
          <a:stretch>
            <a:fillRect/>
          </a:stretch>
        </p:blipFill>
        <p:spPr>
          <a:xfrm>
            <a:off x="4748468" y="3546067"/>
            <a:ext cx="2695064" cy="2630896"/>
          </a:xfrm>
          <a:prstGeom prst="rect">
            <a:avLst/>
          </a:prstGeom>
        </p:spPr>
      </p:pic>
    </p:spTree>
    <p:extLst>
      <p:ext uri="{BB962C8B-B14F-4D97-AF65-F5344CB8AC3E}">
        <p14:creationId xmlns:p14="http://schemas.microsoft.com/office/powerpoint/2010/main" val="3479151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functions</a:t>
            </a:r>
            <a:endParaRPr lang="en-US" dirty="0"/>
          </a:p>
        </p:txBody>
      </p:sp>
      <p:sp>
        <p:nvSpPr>
          <p:cNvPr id="3" name="Content Placeholder 2"/>
          <p:cNvSpPr>
            <a:spLocks noGrp="1"/>
          </p:cNvSpPr>
          <p:nvPr>
            <p:ph idx="1"/>
          </p:nvPr>
        </p:nvSpPr>
        <p:spPr/>
        <p:txBody>
          <a:bodyPr/>
          <a:lstStyle/>
          <a:p>
            <a:r>
              <a:rPr lang="en-US" dirty="0" smtClean="0"/>
              <a:t>Continuous function – a function that has a graph with a line or a smooth curve</a:t>
            </a:r>
          </a:p>
          <a:p>
            <a:r>
              <a:rPr lang="en-US" dirty="0" smtClean="0"/>
              <a:t>It usually has things that can be measured (time, distance, speed)</a:t>
            </a:r>
            <a:endParaRPr lang="en-US" dirty="0"/>
          </a:p>
        </p:txBody>
      </p:sp>
      <p:pic>
        <p:nvPicPr>
          <p:cNvPr id="4" name="Picture 3"/>
          <p:cNvPicPr>
            <a:picLocks noChangeAspect="1"/>
          </p:cNvPicPr>
          <p:nvPr/>
        </p:nvPicPr>
        <p:blipFill>
          <a:blip r:embed="rId2"/>
          <a:stretch>
            <a:fillRect/>
          </a:stretch>
        </p:blipFill>
        <p:spPr>
          <a:xfrm>
            <a:off x="4070509" y="3095115"/>
            <a:ext cx="4050982" cy="3081848"/>
          </a:xfrm>
          <a:prstGeom prst="rect">
            <a:avLst/>
          </a:prstGeom>
        </p:spPr>
      </p:pic>
    </p:spTree>
    <p:extLst>
      <p:ext uri="{BB962C8B-B14F-4D97-AF65-F5344CB8AC3E}">
        <p14:creationId xmlns:p14="http://schemas.microsoft.com/office/powerpoint/2010/main" val="3985901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smtClean="0"/>
              <a:t>Maxine is buying extra pages for her photo album. Each page holds exactly 8 photos. Think about the maximum number of photos she can add to her album if she buys 1, 2, 3, or 4 extra pages. Tell whether the graph is continuous or discrete.</a:t>
            </a:r>
            <a:endParaRPr lang="en-US" dirty="0"/>
          </a:p>
        </p:txBody>
      </p:sp>
    </p:spTree>
    <p:extLst>
      <p:ext uri="{BB962C8B-B14F-4D97-AF65-F5344CB8AC3E}">
        <p14:creationId xmlns:p14="http://schemas.microsoft.com/office/powerpoint/2010/main" val="55668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smtClean="0"/>
              <a:t>Maxine is buying extra pages for her photo album. Each page holds exactly 8 photos. Think about the maximum number of photos she can add to her album if she buys 1, 2, 3, or 4 extra pages. Tell whether the graph is continuous or discrete.</a:t>
            </a:r>
          </a:p>
          <a:p>
            <a:endParaRPr lang="en-US" dirty="0"/>
          </a:p>
          <a:p>
            <a:r>
              <a:rPr lang="en-US" dirty="0" smtClean="0">
                <a:solidFill>
                  <a:srgbClr val="FF0000"/>
                </a:solidFill>
              </a:rPr>
              <a:t>It is discrete because the photos can be counted.</a:t>
            </a:r>
            <a:endParaRPr lang="en-US" dirty="0">
              <a:solidFill>
                <a:srgbClr val="FF0000"/>
              </a:solidFill>
            </a:endParaRPr>
          </a:p>
        </p:txBody>
      </p:sp>
    </p:spTree>
    <p:extLst>
      <p:ext uri="{BB962C8B-B14F-4D97-AF65-F5344CB8AC3E}">
        <p14:creationId xmlns:p14="http://schemas.microsoft.com/office/powerpoint/2010/main" val="1544413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smtClean="0"/>
              <a:t>For six months, a puppy gained weight at a steady rate. Tell whether the graph is continuous or discrete.</a:t>
            </a:r>
            <a:endParaRPr lang="en-US" dirty="0"/>
          </a:p>
        </p:txBody>
      </p:sp>
    </p:spTree>
    <p:extLst>
      <p:ext uri="{BB962C8B-B14F-4D97-AF65-F5344CB8AC3E}">
        <p14:creationId xmlns:p14="http://schemas.microsoft.com/office/powerpoint/2010/main" val="3777232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smtClean="0"/>
              <a:t>For six months, a puppy gained weight at a steady rate. Tell whether the graph is continuous or discrete.</a:t>
            </a:r>
          </a:p>
          <a:p>
            <a:endParaRPr lang="en-US" dirty="0"/>
          </a:p>
          <a:p>
            <a:r>
              <a:rPr lang="en-US" dirty="0" smtClean="0">
                <a:solidFill>
                  <a:srgbClr val="FF0000"/>
                </a:solidFill>
              </a:rPr>
              <a:t>The graph is continuous because weight is measured.</a:t>
            </a:r>
            <a:endParaRPr lang="en-US" dirty="0">
              <a:solidFill>
                <a:srgbClr val="FF0000"/>
              </a:solidFill>
            </a:endParaRPr>
          </a:p>
        </p:txBody>
      </p:sp>
    </p:spTree>
    <p:extLst>
      <p:ext uri="{BB962C8B-B14F-4D97-AF65-F5344CB8AC3E}">
        <p14:creationId xmlns:p14="http://schemas.microsoft.com/office/powerpoint/2010/main" val="3873756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Independent and Dependent Variables</a:t>
            </a:r>
            <a:endParaRPr lang="en-US" dirty="0"/>
          </a:p>
        </p:txBody>
      </p:sp>
      <p:sp>
        <p:nvSpPr>
          <p:cNvPr id="3" name="Content Placeholder 2"/>
          <p:cNvSpPr>
            <a:spLocks noGrp="1"/>
          </p:cNvSpPr>
          <p:nvPr>
            <p:ph idx="1"/>
          </p:nvPr>
        </p:nvSpPr>
        <p:spPr/>
        <p:txBody>
          <a:bodyPr/>
          <a:lstStyle/>
          <a:p>
            <a:r>
              <a:rPr lang="en-US" dirty="0" smtClean="0"/>
              <a:t>An independent variable is a variable (x) whose variation does not depend on that of another.</a:t>
            </a:r>
          </a:p>
          <a:p>
            <a:endParaRPr lang="en-US" dirty="0"/>
          </a:p>
          <a:p>
            <a:r>
              <a:rPr lang="en-US" dirty="0" smtClean="0"/>
              <a:t>A dependent variable is a variable (y) whose value depends on that of another.</a:t>
            </a:r>
            <a:endParaRPr lang="en-US" dirty="0"/>
          </a:p>
        </p:txBody>
      </p:sp>
    </p:spTree>
    <p:extLst>
      <p:ext uri="{BB962C8B-B14F-4D97-AF65-F5344CB8AC3E}">
        <p14:creationId xmlns:p14="http://schemas.microsoft.com/office/powerpoint/2010/main" val="451663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i="1" dirty="0" smtClean="0"/>
              <a:t>Identify the independent and dependent variables for each function</a:t>
            </a:r>
            <a:r>
              <a:rPr lang="en-US" dirty="0" smtClean="0"/>
              <a:t>.</a:t>
            </a:r>
          </a:p>
          <a:p>
            <a:endParaRPr lang="en-US" dirty="0"/>
          </a:p>
          <a:p>
            <a:r>
              <a:rPr lang="en-US" dirty="0" smtClean="0"/>
              <a:t>The distance a person runs increases with time.</a:t>
            </a:r>
          </a:p>
          <a:p>
            <a:endParaRPr lang="en-US" dirty="0"/>
          </a:p>
          <a:p>
            <a:endParaRPr lang="en-US" dirty="0" smtClean="0"/>
          </a:p>
          <a:p>
            <a:r>
              <a:rPr lang="en-US" dirty="0" smtClean="0"/>
              <a:t>As the dimensions of a square decrease, so does the area.</a:t>
            </a:r>
            <a:endParaRPr lang="en-US" dirty="0"/>
          </a:p>
        </p:txBody>
      </p:sp>
    </p:spTree>
    <p:extLst>
      <p:ext uri="{BB962C8B-B14F-4D97-AF65-F5344CB8AC3E}">
        <p14:creationId xmlns:p14="http://schemas.microsoft.com/office/powerpoint/2010/main" val="2570821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i="1" dirty="0" smtClean="0"/>
              <a:t>Identify the independent and dependent variables for each function</a:t>
            </a:r>
            <a:r>
              <a:rPr lang="en-US" dirty="0" smtClean="0"/>
              <a:t>.</a:t>
            </a:r>
          </a:p>
          <a:p>
            <a:endParaRPr lang="en-US" dirty="0"/>
          </a:p>
          <a:p>
            <a:r>
              <a:rPr lang="en-US" dirty="0" smtClean="0"/>
              <a:t>The distance a person runs increases with time.</a:t>
            </a:r>
          </a:p>
          <a:p>
            <a:r>
              <a:rPr lang="en-US" dirty="0" err="1" smtClean="0">
                <a:solidFill>
                  <a:srgbClr val="FF0000"/>
                </a:solidFill>
              </a:rPr>
              <a:t>Ind</a:t>
            </a:r>
            <a:r>
              <a:rPr lang="en-US" dirty="0" smtClean="0">
                <a:solidFill>
                  <a:srgbClr val="FF0000"/>
                </a:solidFill>
              </a:rPr>
              <a:t>: time			</a:t>
            </a:r>
          </a:p>
          <a:p>
            <a:r>
              <a:rPr lang="en-US" dirty="0" smtClean="0">
                <a:solidFill>
                  <a:srgbClr val="FF0000"/>
                </a:solidFill>
              </a:rPr>
              <a:t>Dep: distance</a:t>
            </a:r>
          </a:p>
          <a:p>
            <a:r>
              <a:rPr lang="en-US" dirty="0" smtClean="0"/>
              <a:t>As the dimensions of a square decrease, so does the area.</a:t>
            </a:r>
          </a:p>
          <a:p>
            <a:r>
              <a:rPr lang="en-US" dirty="0" err="1" smtClean="0">
                <a:solidFill>
                  <a:srgbClr val="FF0000"/>
                </a:solidFill>
              </a:rPr>
              <a:t>Ind</a:t>
            </a:r>
            <a:r>
              <a:rPr lang="en-US" dirty="0" smtClean="0">
                <a:solidFill>
                  <a:srgbClr val="FF0000"/>
                </a:solidFill>
              </a:rPr>
              <a:t>: dimensions</a:t>
            </a:r>
          </a:p>
          <a:p>
            <a:r>
              <a:rPr lang="en-US" dirty="0" smtClean="0">
                <a:solidFill>
                  <a:srgbClr val="FF0000"/>
                </a:solidFill>
              </a:rPr>
              <a:t>Dep: area</a:t>
            </a:r>
            <a:endParaRPr lang="en-US" dirty="0">
              <a:solidFill>
                <a:srgbClr val="FF0000"/>
              </a:solidFill>
            </a:endParaRPr>
          </a:p>
        </p:txBody>
      </p:sp>
    </p:spTree>
    <p:extLst>
      <p:ext uri="{BB962C8B-B14F-4D97-AF65-F5344CB8AC3E}">
        <p14:creationId xmlns:p14="http://schemas.microsoft.com/office/powerpoint/2010/main" val="388236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i="1" dirty="0" smtClean="0"/>
              <a:t>Identify the independent and dependent variables for each function</a:t>
            </a:r>
            <a:r>
              <a:rPr lang="en-US" dirty="0" smtClean="0"/>
              <a:t>.</a:t>
            </a:r>
          </a:p>
          <a:p>
            <a:endParaRPr lang="en-US" dirty="0"/>
          </a:p>
          <a:p>
            <a:r>
              <a:rPr lang="en-US" dirty="0" smtClean="0"/>
              <a:t>In general, the price of gas increases throughout the year.</a:t>
            </a:r>
          </a:p>
          <a:p>
            <a:endParaRPr lang="en-US" dirty="0"/>
          </a:p>
          <a:p>
            <a:endParaRPr lang="en-US" dirty="0" smtClean="0"/>
          </a:p>
          <a:p>
            <a:r>
              <a:rPr lang="en-US" dirty="0" smtClean="0"/>
              <a:t>Art club members are drawing caricatures of students to raise money for their trip to New York City. The profit that they make increases as the price of their drawings increases.</a:t>
            </a:r>
            <a:endParaRPr lang="en-US" dirty="0"/>
          </a:p>
        </p:txBody>
      </p:sp>
    </p:spTree>
    <p:extLst>
      <p:ext uri="{BB962C8B-B14F-4D97-AF65-F5344CB8AC3E}">
        <p14:creationId xmlns:p14="http://schemas.microsoft.com/office/powerpoint/2010/main" val="302212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a:bodyPr>
          <a:lstStyle/>
          <a:p>
            <a:r>
              <a:rPr lang="en-US" i="1" dirty="0" smtClean="0"/>
              <a:t>Identify the independent and dependent variables for each function</a:t>
            </a:r>
            <a:r>
              <a:rPr lang="en-US" dirty="0" smtClean="0"/>
              <a:t>.</a:t>
            </a:r>
          </a:p>
          <a:p>
            <a:endParaRPr lang="en-US" dirty="0"/>
          </a:p>
          <a:p>
            <a:r>
              <a:rPr lang="en-US" dirty="0" smtClean="0"/>
              <a:t>In general, the price of gas increases throughout the year.</a:t>
            </a:r>
          </a:p>
          <a:p>
            <a:r>
              <a:rPr lang="en-US" dirty="0" err="1" smtClean="0">
                <a:solidFill>
                  <a:srgbClr val="FF0000"/>
                </a:solidFill>
              </a:rPr>
              <a:t>Ind</a:t>
            </a:r>
            <a:r>
              <a:rPr lang="en-US" dirty="0" smtClean="0">
                <a:solidFill>
                  <a:srgbClr val="FF0000"/>
                </a:solidFill>
              </a:rPr>
              <a:t>: year</a:t>
            </a:r>
          </a:p>
          <a:p>
            <a:r>
              <a:rPr lang="en-US" dirty="0" smtClean="0">
                <a:solidFill>
                  <a:srgbClr val="FF0000"/>
                </a:solidFill>
              </a:rPr>
              <a:t>Dep: price of gas</a:t>
            </a:r>
          </a:p>
          <a:p>
            <a:r>
              <a:rPr lang="en-US" dirty="0" smtClean="0"/>
              <a:t>Art club members are drawing caricatures of students to raise money for their trip to New York City. The profit that they make increases as the price of their drawings increases.</a:t>
            </a:r>
          </a:p>
          <a:p>
            <a:r>
              <a:rPr lang="en-US" dirty="0" err="1" smtClean="0">
                <a:solidFill>
                  <a:srgbClr val="FF0000"/>
                </a:solidFill>
              </a:rPr>
              <a:t>Ind</a:t>
            </a:r>
            <a:r>
              <a:rPr lang="en-US" dirty="0" smtClean="0">
                <a:solidFill>
                  <a:srgbClr val="FF0000"/>
                </a:solidFill>
              </a:rPr>
              <a:t>: price of drawings</a:t>
            </a:r>
          </a:p>
          <a:p>
            <a:r>
              <a:rPr lang="en-US" dirty="0" smtClean="0">
                <a:solidFill>
                  <a:srgbClr val="FF0000"/>
                </a:solidFill>
              </a:rPr>
              <a:t>Dep: profit</a:t>
            </a:r>
            <a:endParaRPr lang="en-US" dirty="0">
              <a:solidFill>
                <a:srgbClr val="FF0000"/>
              </a:solidFill>
            </a:endParaRPr>
          </a:p>
        </p:txBody>
      </p:sp>
    </p:spTree>
    <p:extLst>
      <p:ext uri="{BB962C8B-B14F-4D97-AF65-F5344CB8AC3E}">
        <p14:creationId xmlns:p14="http://schemas.microsoft.com/office/powerpoint/2010/main" val="495992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and Range</a:t>
            </a:r>
            <a:endParaRPr lang="en-US" dirty="0"/>
          </a:p>
        </p:txBody>
      </p:sp>
      <p:sp>
        <p:nvSpPr>
          <p:cNvPr id="3" name="Content Placeholder 2"/>
          <p:cNvSpPr>
            <a:spLocks noGrp="1"/>
          </p:cNvSpPr>
          <p:nvPr>
            <p:ph idx="1"/>
          </p:nvPr>
        </p:nvSpPr>
        <p:spPr/>
        <p:txBody>
          <a:bodyPr/>
          <a:lstStyle/>
          <a:p>
            <a:r>
              <a:rPr lang="en-US" dirty="0" smtClean="0"/>
              <a:t>Domain is the set of all values of the independent variable. </a:t>
            </a:r>
          </a:p>
          <a:p>
            <a:endParaRPr lang="en-US" dirty="0"/>
          </a:p>
          <a:p>
            <a:r>
              <a:rPr lang="en-US" dirty="0" smtClean="0"/>
              <a:t>The range is the set of all values of the dependent variable.</a:t>
            </a:r>
            <a:endParaRPr lang="en-US" dirty="0"/>
          </a:p>
        </p:txBody>
      </p:sp>
    </p:spTree>
    <p:extLst>
      <p:ext uri="{BB962C8B-B14F-4D97-AF65-F5344CB8AC3E}">
        <p14:creationId xmlns:p14="http://schemas.microsoft.com/office/powerpoint/2010/main" val="2497622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i="1" dirty="0" smtClean="0"/>
              <a:t>Find the domain and range.</a:t>
            </a:r>
          </a:p>
          <a:p>
            <a:endParaRPr lang="en-US" dirty="0"/>
          </a:p>
          <a:p>
            <a:r>
              <a:rPr lang="en-US" dirty="0" smtClean="0"/>
              <a:t>For every two pairs of  earrings you buy at the regular price of $29 each, you get a third pair free.</a:t>
            </a:r>
          </a:p>
          <a:p>
            <a:endParaRPr lang="en-US" dirty="0"/>
          </a:p>
        </p:txBody>
      </p:sp>
      <p:pic>
        <p:nvPicPr>
          <p:cNvPr id="4" name="Picture 3"/>
          <p:cNvPicPr>
            <a:picLocks noChangeAspect="1"/>
          </p:cNvPicPr>
          <p:nvPr/>
        </p:nvPicPr>
        <p:blipFill>
          <a:blip r:embed="rId2"/>
          <a:stretch>
            <a:fillRect/>
          </a:stretch>
        </p:blipFill>
        <p:spPr>
          <a:xfrm>
            <a:off x="2347414" y="4321334"/>
            <a:ext cx="7497172" cy="1426092"/>
          </a:xfrm>
          <a:prstGeom prst="rect">
            <a:avLst/>
          </a:prstGeom>
        </p:spPr>
      </p:pic>
    </p:spTree>
    <p:extLst>
      <p:ext uri="{BB962C8B-B14F-4D97-AF65-F5344CB8AC3E}">
        <p14:creationId xmlns:p14="http://schemas.microsoft.com/office/powerpoint/2010/main" val="3000923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i="1" dirty="0" smtClean="0"/>
              <a:t>Find the domain and range.</a:t>
            </a:r>
          </a:p>
          <a:p>
            <a:endParaRPr lang="en-US" dirty="0"/>
          </a:p>
          <a:p>
            <a:r>
              <a:rPr lang="en-US" dirty="0" smtClean="0"/>
              <a:t>Since the total cost depends on how many earrings bought, the earrings are the independent variable and the total cost is the dependent variable.</a:t>
            </a:r>
            <a:endParaRPr lang="en-US" dirty="0"/>
          </a:p>
        </p:txBody>
      </p:sp>
      <p:pic>
        <p:nvPicPr>
          <p:cNvPr id="4" name="Picture 3"/>
          <p:cNvPicPr>
            <a:picLocks noChangeAspect="1"/>
          </p:cNvPicPr>
          <p:nvPr/>
        </p:nvPicPr>
        <p:blipFill>
          <a:blip r:embed="rId2"/>
          <a:stretch>
            <a:fillRect/>
          </a:stretch>
        </p:blipFill>
        <p:spPr>
          <a:xfrm>
            <a:off x="2347414" y="4321334"/>
            <a:ext cx="7497172" cy="1426092"/>
          </a:xfrm>
          <a:prstGeom prst="rect">
            <a:avLst/>
          </a:prstGeom>
        </p:spPr>
      </p:pic>
    </p:spTree>
    <p:extLst>
      <p:ext uri="{BB962C8B-B14F-4D97-AF65-F5344CB8AC3E}">
        <p14:creationId xmlns:p14="http://schemas.microsoft.com/office/powerpoint/2010/main" val="2587560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866</TotalTime>
  <Words>621</Words>
  <Application>Microsoft Office PowerPoint</Application>
  <PresentationFormat>Widescreen</PresentationFormat>
  <Paragraphs>78</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Rockwell</vt:lpstr>
      <vt:lpstr>Rockwell Condensed</vt:lpstr>
      <vt:lpstr>Wingdings</vt:lpstr>
      <vt:lpstr>Wood Type</vt:lpstr>
      <vt:lpstr>Domain and Range</vt:lpstr>
      <vt:lpstr>Independent and Dependent Variables</vt:lpstr>
      <vt:lpstr>Examples</vt:lpstr>
      <vt:lpstr>Examples</vt:lpstr>
      <vt:lpstr>Examples</vt:lpstr>
      <vt:lpstr>Examples</vt:lpstr>
      <vt:lpstr>Domain and Range</vt:lpstr>
      <vt:lpstr>Examples</vt:lpstr>
      <vt:lpstr>Examples</vt:lpstr>
      <vt:lpstr>Examples</vt:lpstr>
      <vt:lpstr>Examples</vt:lpstr>
      <vt:lpstr>Examples</vt:lpstr>
      <vt:lpstr>Types of functions</vt:lpstr>
      <vt:lpstr>Types of functions</vt:lpstr>
      <vt:lpstr>Examples</vt:lpstr>
      <vt:lpstr>Examples</vt:lpstr>
      <vt:lpstr>Examples</vt:lpstr>
      <vt:lpstr>Examples</vt:lpstr>
    </vt:vector>
  </TitlesOfParts>
  <Company>AISD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and Range</dc:title>
  <dc:creator>CALVIN BOYKIN</dc:creator>
  <cp:lastModifiedBy>CALVIN BOYKIN</cp:lastModifiedBy>
  <cp:revision>10</cp:revision>
  <dcterms:created xsi:type="dcterms:W3CDTF">2019-08-20T12:53:17Z</dcterms:created>
  <dcterms:modified xsi:type="dcterms:W3CDTF">2019-09-11T01:17:22Z</dcterms:modified>
</cp:coreProperties>
</file>