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98" r:id="rId5"/>
    <p:sldId id="299" r:id="rId6"/>
    <p:sldId id="300" r:id="rId7"/>
    <p:sldId id="301" r:id="rId8"/>
    <p:sldId id="302" r:id="rId9"/>
    <p:sldId id="303" r:id="rId10"/>
    <p:sldId id="304" r:id="rId11"/>
    <p:sldId id="306" r:id="rId12"/>
    <p:sldId id="307" r:id="rId13"/>
    <p:sldId id="321" r:id="rId14"/>
    <p:sldId id="308" r:id="rId15"/>
    <p:sldId id="322" r:id="rId16"/>
    <p:sldId id="323" r:id="rId17"/>
    <p:sldId id="311" r:id="rId18"/>
    <p:sldId id="324" r:id="rId19"/>
    <p:sldId id="325" r:id="rId20"/>
    <p:sldId id="316" r:id="rId21"/>
    <p:sldId id="317" r:id="rId22"/>
    <p:sldId id="318" r:id="rId23"/>
    <p:sldId id="319" r:id="rId24"/>
    <p:sldId id="32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12/5/2019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12/5/2019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12/5/2019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12/5/2019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12/5/2019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Transforming </a:t>
            </a:r>
            <a:r>
              <a:rPr lang="en-US" dirty="0"/>
              <a:t>and Analyzing </a:t>
            </a:r>
            <a:r>
              <a:rPr lang="en-US" dirty="0" smtClean="0"/>
              <a:t>Cubic Functions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14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1508760"/>
          </a:xfrm>
        </p:spPr>
        <p:txBody>
          <a:bodyPr/>
          <a:lstStyle/>
          <a:p>
            <a:r>
              <a:rPr lang="en-US" dirty="0" smtClean="0"/>
              <a:t>Maximum and Minimum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188720" y="2751356"/>
            <a:ext cx="4366260" cy="2689324"/>
          </a:xfrm>
        </p:spPr>
        <p:txBody>
          <a:bodyPr>
            <a:noAutofit/>
          </a:bodyPr>
          <a:lstStyle/>
          <a:p>
            <a:r>
              <a:rPr lang="en-US" sz="2000" dirty="0" smtClean="0"/>
              <a:t>Because the range of any cubic function is </a:t>
            </a:r>
            <a:r>
              <a:rPr lang="en-US" sz="2000" i="1" dirty="0" smtClean="0"/>
              <a:t>all </a:t>
            </a:r>
            <a:r>
              <a:rPr lang="en-US" sz="2000" i="1" dirty="0"/>
              <a:t>real numbers</a:t>
            </a:r>
            <a:r>
              <a:rPr lang="en-US" sz="2000" dirty="0"/>
              <a:t>, </a:t>
            </a:r>
            <a:r>
              <a:rPr lang="en-US" sz="2000" dirty="0" smtClean="0"/>
              <a:t>there is not an absolute maximum or minimum value for a cubic function. However, for some cubic functions, there are local maximum or minimum values.</a:t>
            </a:r>
            <a:endParaRPr lang="en-US" sz="20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>
          <a:xfrm>
            <a:off x="5737860" y="457200"/>
            <a:ext cx="5417820" cy="5943600"/>
          </a:xfrm>
        </p:spPr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860" y="457200"/>
            <a:ext cx="5600700" cy="595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9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transformations of the cubic </a:t>
                </a:r>
                <a:r>
                  <a:rPr lang="en-US" dirty="0"/>
                  <a:t>parent function, f(x) = </a:t>
                </a:r>
                <a:r>
                  <a:rPr lang="en-US" dirty="0" smtClean="0"/>
                  <a:t>x</a:t>
                </a:r>
                <a:r>
                  <a:rPr lang="en-US" baseline="30000" dirty="0"/>
                  <a:t>3</a:t>
                </a:r>
                <a:r>
                  <a:rPr lang="en-US" dirty="0" smtClean="0"/>
                  <a:t>, </a:t>
                </a:r>
                <a:r>
                  <a:rPr lang="en-US" dirty="0"/>
                  <a:t>will result in the graph of the </a:t>
                </a:r>
                <a:r>
                  <a:rPr lang="en-US" dirty="0" smtClean="0"/>
                  <a:t>cubic </a:t>
                </a:r>
                <a:r>
                  <a:rPr lang="en-US" dirty="0"/>
                  <a:t>function g(x)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(-6x – 2)</a:t>
                </a:r>
                <a:r>
                  <a:rPr lang="en-US" baseline="30000" dirty="0"/>
                  <a:t>3</a:t>
                </a:r>
                <a:r>
                  <a:rPr lang="en-US" dirty="0" smtClean="0"/>
                  <a:t> </a:t>
                </a:r>
                <a:r>
                  <a:rPr lang="en-US" dirty="0"/>
                  <a:t>+</a:t>
                </a:r>
                <a:r>
                  <a:rPr lang="en-US" dirty="0" smtClean="0"/>
                  <a:t> 1?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77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Step 1: Rewrite the equation of g(x) in general form to determine the values of the parameters a, b, c, and d.</a:t>
                </a:r>
              </a:p>
              <a:p>
                <a:pPr algn="ctr"/>
                <a:r>
                  <a:rPr lang="en-US" dirty="0"/>
                  <a:t>g(x) = a(</a:t>
                </a:r>
                <a:r>
                  <a:rPr lang="en-US" dirty="0" err="1"/>
                  <a:t>bx</a:t>
                </a:r>
                <a:r>
                  <a:rPr lang="en-US" dirty="0"/>
                  <a:t> – </a:t>
                </a:r>
                <a:r>
                  <a:rPr lang="en-US" dirty="0" smtClean="0"/>
                  <a:t>c)</a:t>
                </a:r>
                <a:r>
                  <a:rPr lang="en-US" baseline="30000" dirty="0"/>
                  <a:t>3</a:t>
                </a:r>
                <a:r>
                  <a:rPr lang="en-US" dirty="0" smtClean="0"/>
                  <a:t> </a:t>
                </a:r>
                <a:r>
                  <a:rPr lang="en-US" dirty="0"/>
                  <a:t>+ d</a:t>
                </a:r>
              </a:p>
              <a:p>
                <a:pPr algn="ctr"/>
                <a:r>
                  <a:rPr lang="en-US" dirty="0"/>
                  <a:t>g(x)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(-6x – 2)</a:t>
                </a:r>
                <a:r>
                  <a:rPr lang="en-US" baseline="30000" dirty="0"/>
                  <a:t>3</a:t>
                </a:r>
                <a:r>
                  <a:rPr lang="en-US" dirty="0"/>
                  <a:t> + 1 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So</a:t>
                </a:r>
                <a:r>
                  <a:rPr lang="en-US" dirty="0"/>
                  <a:t>,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, b = </a:t>
                </a:r>
                <a:r>
                  <a:rPr lang="en-US" dirty="0" smtClean="0"/>
                  <a:t>-6, </a:t>
                </a:r>
                <a:r>
                  <a:rPr lang="en-US" dirty="0"/>
                  <a:t>c = </a:t>
                </a:r>
                <a:r>
                  <a:rPr lang="en-US" dirty="0" smtClean="0"/>
                  <a:t>2, </a:t>
                </a:r>
                <a:r>
                  <a:rPr lang="en-US" dirty="0"/>
                  <a:t>and d = </a:t>
                </a:r>
                <a:r>
                  <a:rPr lang="en-US" dirty="0" smtClean="0"/>
                  <a:t>1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7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2: Use the values of the parameters to  describe the transformations of the Cubic parent function f(x) that are necessary to produce g(x).</a:t>
                </a:r>
              </a:p>
              <a:p>
                <a:r>
                  <a:rPr lang="en-US" dirty="0"/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; so |a| &gt; 1, then the y-values are </a:t>
                </a:r>
                <a:r>
                  <a:rPr lang="en-US" dirty="0">
                    <a:solidFill>
                      <a:srgbClr val="FF0000"/>
                    </a:solidFill>
                  </a:rPr>
                  <a:t>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to vertically compress the graph </a:t>
                </a:r>
              </a:p>
              <a:p>
                <a:r>
                  <a:rPr lang="en-US" dirty="0"/>
                  <a:t>b = </a:t>
                </a:r>
                <a:r>
                  <a:rPr lang="en-US" dirty="0" smtClean="0"/>
                  <a:t>-6; so |b| &gt; 1, then the x-values are </a:t>
                </a:r>
                <a:r>
                  <a:rPr lang="en-US" dirty="0">
                    <a:solidFill>
                      <a:srgbClr val="FF0000"/>
                    </a:solidFill>
                  </a:rPr>
                  <a:t>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 smtClean="0"/>
                  <a:t> to horizontally compress the graph. Also, since b &lt; 0, the graph will be reflected over the y-axis</a:t>
                </a:r>
                <a:endParaRPr lang="en-US" dirty="0"/>
              </a:p>
              <a:p>
                <a:r>
                  <a:rPr lang="en-US" dirty="0"/>
                  <a:t>c = </a:t>
                </a:r>
                <a:r>
                  <a:rPr lang="en-US" dirty="0" smtClean="0"/>
                  <a:t>2, </a:t>
                </a:r>
                <a:r>
                  <a:rPr lang="en-US" dirty="0"/>
                  <a:t>so </a:t>
                </a:r>
                <a:r>
                  <a:rPr lang="en-US" i="1" dirty="0"/>
                  <a:t>c </a:t>
                </a:r>
                <a:r>
                  <a:rPr lang="en-US" i="1" dirty="0" smtClean="0"/>
                  <a:t>&gt;</a:t>
                </a:r>
                <a:r>
                  <a:rPr lang="en-US" dirty="0" smtClean="0"/>
                  <a:t> </a:t>
                </a:r>
                <a:r>
                  <a:rPr lang="en-US" dirty="0"/>
                  <a:t>0, then the graph will </a:t>
                </a:r>
                <a:r>
                  <a:rPr lang="en-US" dirty="0">
                    <a:solidFill>
                      <a:srgbClr val="FF0000"/>
                    </a:solidFill>
                  </a:rPr>
                  <a:t>translate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|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to the right</a:t>
                </a:r>
              </a:p>
              <a:p>
                <a:r>
                  <a:rPr lang="en-US" dirty="0"/>
                  <a:t>d = </a:t>
                </a:r>
                <a:r>
                  <a:rPr lang="en-US" dirty="0" smtClean="0"/>
                  <a:t>1, </a:t>
                </a:r>
                <a:r>
                  <a:rPr lang="en-US" dirty="0"/>
                  <a:t>so </a:t>
                </a:r>
                <a:r>
                  <a:rPr lang="en-US" i="1" dirty="0"/>
                  <a:t>d</a:t>
                </a:r>
                <a:r>
                  <a:rPr lang="en-US" dirty="0"/>
                  <a:t> </a:t>
                </a:r>
                <a:r>
                  <a:rPr lang="en-US" dirty="0" smtClean="0"/>
                  <a:t>&gt; </a:t>
                </a:r>
                <a:r>
                  <a:rPr lang="en-US" dirty="0"/>
                  <a:t>0, then the graph of the parabola will </a:t>
                </a:r>
                <a:r>
                  <a:rPr lang="en-US" dirty="0">
                    <a:solidFill>
                      <a:srgbClr val="FF0000"/>
                    </a:solidFill>
                  </a:rPr>
                  <a:t>translate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units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up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36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Identify the key attributes of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(0.2x + </a:t>
                </a:r>
                <a:r>
                  <a:rPr lang="en-US" dirty="0" smtClean="0"/>
                  <a:t>5)</a:t>
                </a:r>
                <a:r>
                  <a:rPr lang="en-US" baseline="30000" dirty="0"/>
                  <a:t>3</a:t>
                </a:r>
                <a:r>
                  <a:rPr lang="en-US" dirty="0" smtClean="0"/>
                  <a:t> </a:t>
                </a:r>
                <a:r>
                  <a:rPr lang="en-US" dirty="0" smtClean="0"/>
                  <a:t>– 1, including domain, range, vertex, x- and y-intercepts. Write the domain and range as intervals and as inequalities.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2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Step 1: Determine the domain and range of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(0.2x + </a:t>
                </a:r>
                <a:r>
                  <a:rPr lang="en-US" dirty="0" smtClean="0"/>
                  <a:t>5)</a:t>
                </a:r>
                <a:r>
                  <a:rPr lang="en-US" baseline="30000" dirty="0"/>
                  <a:t>3</a:t>
                </a:r>
                <a:r>
                  <a:rPr lang="en-US" dirty="0" smtClean="0"/>
                  <a:t> </a:t>
                </a:r>
                <a:r>
                  <a:rPr lang="en-US" dirty="0"/>
                  <a:t>– 1 </a:t>
                </a:r>
                <a:endParaRPr lang="en-US" dirty="0" smtClean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domain is always </a:t>
                </a:r>
                <a:r>
                  <a:rPr lang="en-US" i="1" dirty="0"/>
                  <a:t>all real numbers</a:t>
                </a:r>
              </a:p>
              <a:p>
                <a:pPr algn="ctr"/>
                <a:r>
                  <a:rPr lang="en-US" dirty="0"/>
                  <a:t>(-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pPr algn="ctr"/>
                <a:r>
                  <a:rPr lang="en-US" dirty="0" smtClean="0"/>
                  <a:t>-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 smtClean="0"/>
                  <a:t> &lt; x &lt;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dirty="0"/>
              </a:p>
              <a:p>
                <a:pPr algn="ctr"/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dirty="0" smtClean="0"/>
                  <a:t>range </a:t>
                </a:r>
                <a:r>
                  <a:rPr lang="en-US" dirty="0"/>
                  <a:t>is always </a:t>
                </a:r>
                <a:r>
                  <a:rPr lang="en-US" i="1" dirty="0"/>
                  <a:t>all real numbers</a:t>
                </a:r>
              </a:p>
              <a:p>
                <a:pPr algn="ctr"/>
                <a:r>
                  <a:rPr lang="en-US" dirty="0"/>
                  <a:t>(-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pPr algn="ctr"/>
                <a:r>
                  <a:rPr lang="en-US" dirty="0"/>
                  <a:t>-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&lt; </a:t>
                </a:r>
                <a:r>
                  <a:rPr lang="en-US" dirty="0" smtClean="0"/>
                  <a:t>y </a:t>
                </a:r>
                <a:r>
                  <a:rPr lang="en-US" dirty="0"/>
                  <a:t>&lt;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33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Step 2: </a:t>
                </a:r>
                <a:r>
                  <a:rPr lang="en-US" dirty="0"/>
                  <a:t>Determine the x-intercepts.</a:t>
                </a:r>
              </a:p>
              <a:p>
                <a:pPr algn="ctr"/>
                <a:r>
                  <a:rPr lang="en-US" dirty="0" smtClean="0"/>
                  <a:t>Use your calculator to find your x-intercepts</a:t>
                </a:r>
              </a:p>
              <a:p>
                <a:pPr algn="ctr"/>
                <a:r>
                  <a:rPr lang="en-US" dirty="0" smtClean="0"/>
                  <a:t>(-19.5, 0)</a:t>
                </a:r>
              </a:p>
              <a:p>
                <a:endParaRPr lang="en-US" dirty="0"/>
              </a:p>
              <a:p>
                <a:r>
                  <a:rPr lang="en-US" dirty="0" smtClean="0"/>
                  <a:t>Step 3: Determine the y-intercepts.</a:t>
                </a:r>
              </a:p>
              <a:p>
                <a:pPr algn="ctr"/>
                <a:r>
                  <a:rPr lang="en-US" dirty="0"/>
                  <a:t>(0, -ac</a:t>
                </a:r>
                <a:r>
                  <a:rPr lang="en-US" baseline="30000" dirty="0"/>
                  <a:t>3</a:t>
                </a:r>
                <a:r>
                  <a:rPr lang="en-US" dirty="0"/>
                  <a:t> + d)</a:t>
                </a:r>
              </a:p>
              <a:p>
                <a:pPr algn="ctr"/>
                <a:r>
                  <a:rPr lang="en-US" dirty="0"/>
                  <a:t>(0, </a:t>
                </a:r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 *(-5)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 - 1)</a:t>
                </a:r>
                <a:endParaRPr lang="en-US" dirty="0"/>
              </a:p>
              <a:p>
                <a:pPr algn="ctr"/>
                <a:r>
                  <a:rPr lang="en-US" dirty="0"/>
                  <a:t>(0, </a:t>
                </a:r>
                <a:r>
                  <a:rPr lang="en-US" dirty="0" smtClean="0"/>
                  <a:t>92.75)</a:t>
                </a:r>
                <a:endParaRPr lang="en-US" dirty="0"/>
              </a:p>
              <a:p>
                <a:pPr algn="ctr"/>
                <a:endParaRPr lang="en-US" dirty="0"/>
              </a:p>
              <a:p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126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and compare the x-intercepts of f(x) = x -1, g(x) = (x + 3)</a:t>
            </a:r>
            <a:r>
              <a:rPr lang="en-US" baseline="30000" dirty="0" smtClean="0"/>
              <a:t>2</a:t>
            </a:r>
            <a:r>
              <a:rPr lang="en-US" dirty="0" smtClean="0"/>
              <a:t>, and              h(x) = (x -1)(x + 3)</a:t>
            </a:r>
            <a:r>
              <a:rPr lang="en-US" baseline="30000" dirty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5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1: Determine the x-intercepts of f(x).</a:t>
                </a:r>
              </a:p>
              <a:p>
                <a:pPr algn="ctr"/>
                <a:r>
                  <a:rPr lang="en-US" dirty="0" smtClean="0"/>
                  <a:t>Since f(x) is linear, it has one x-intercept at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en-US" dirty="0" smtClean="0"/>
                  <a:t>, 0)</a:t>
                </a:r>
              </a:p>
              <a:p>
                <a:pPr algn="ctr"/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1∗0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1∗1</m:t>
                        </m:r>
                      </m:den>
                    </m:f>
                  </m:oMath>
                </a14:m>
                <a:r>
                  <a:rPr lang="en-US" dirty="0"/>
                  <a:t>, 0</a:t>
                </a:r>
                <a:r>
                  <a:rPr lang="en-US" dirty="0" smtClean="0"/>
                  <a:t>) = (1, 0)</a:t>
                </a:r>
                <a:endParaRPr lang="en-US" dirty="0"/>
              </a:p>
              <a:p>
                <a:pPr algn="ctr"/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04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2: Determine the x-intercepts of g(x).</a:t>
                </a:r>
              </a:p>
              <a:p>
                <a:pPr algn="ctr"/>
                <a:r>
                  <a:rPr lang="en-US" dirty="0" smtClean="0"/>
                  <a:t>Since f(x) is a quadratic function, it will have only one x-intercept at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±√</m:t>
                        </m:r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/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, 0)</a:t>
                </a:r>
              </a:p>
              <a:p>
                <a:pPr algn="ctr"/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±√</m:t>
                        </m:r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/>
                          <m:t>)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/>
                  <a:t>, 0)</a:t>
                </a:r>
              </a:p>
              <a:p>
                <a:pPr algn="ctr"/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/>
                  <a:t>, 0)</a:t>
                </a:r>
              </a:p>
              <a:p>
                <a:pPr algn="ctr"/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0)</a:t>
                </a: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47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cubic function, the general form is f(x) = a(</a:t>
            </a:r>
            <a:r>
              <a:rPr lang="en-US" dirty="0" err="1" smtClean="0"/>
              <a:t>bx</a:t>
            </a:r>
            <a:r>
              <a:rPr lang="en-US" dirty="0" smtClean="0"/>
              <a:t> – c)</a:t>
            </a:r>
            <a:r>
              <a:rPr lang="en-US" baseline="30000" dirty="0"/>
              <a:t>3</a:t>
            </a:r>
            <a:r>
              <a:rPr lang="en-US" dirty="0" smtClean="0"/>
              <a:t> + d, where a, b, c, and d are real numbers.</a:t>
            </a:r>
          </a:p>
          <a:p>
            <a:r>
              <a:rPr lang="en-US" dirty="0" smtClean="0"/>
              <a:t>The cubic parent function is f(x) = x</a:t>
            </a:r>
            <a:r>
              <a:rPr lang="en-US" baseline="30000" dirty="0"/>
              <a:t>3</a:t>
            </a:r>
            <a:endParaRPr lang="en-US" dirty="0" smtClean="0"/>
          </a:p>
          <a:p>
            <a:r>
              <a:rPr lang="en-US" dirty="0" smtClean="0"/>
              <a:t>The full family of </a:t>
            </a:r>
            <a:r>
              <a:rPr lang="en-US" dirty="0"/>
              <a:t>c</a:t>
            </a:r>
            <a:r>
              <a:rPr lang="en-US" dirty="0" smtClean="0"/>
              <a:t>ubic functions is generated by applying transformations to the </a:t>
            </a:r>
            <a:r>
              <a:rPr lang="en-US" dirty="0"/>
              <a:t>c</a:t>
            </a:r>
            <a:r>
              <a:rPr lang="en-US" dirty="0" smtClean="0"/>
              <a:t>ubic parent function</a:t>
            </a:r>
          </a:p>
          <a:p>
            <a:r>
              <a:rPr lang="en-US" dirty="0" smtClean="0"/>
              <a:t>Transformations are applied using parameters that are multiplied or added to the independent variable in the functional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3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3: Determine the x-intercepts of h(x). </a:t>
            </a:r>
          </a:p>
          <a:p>
            <a:r>
              <a:rPr lang="en-US" dirty="0" smtClean="0"/>
              <a:t>Using a graphing calculator, the x-intercepts are found at (-3, 0) and (1, 0)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4: Compare the x-intercepts of f(x), g(x) and h(x).</a:t>
            </a:r>
          </a:p>
          <a:p>
            <a:pPr algn="ctr"/>
            <a:r>
              <a:rPr lang="en-US" dirty="0" smtClean="0"/>
              <a:t>f(x) has only one x-intercept</a:t>
            </a:r>
          </a:p>
          <a:p>
            <a:pPr algn="ctr"/>
            <a:r>
              <a:rPr lang="en-US" dirty="0"/>
              <a:t>g</a:t>
            </a:r>
            <a:r>
              <a:rPr lang="en-US" dirty="0" smtClean="0"/>
              <a:t>(x) </a:t>
            </a:r>
            <a:r>
              <a:rPr lang="en-US" dirty="0"/>
              <a:t>has only one x-intercept </a:t>
            </a:r>
            <a:endParaRPr lang="en-US" dirty="0" smtClean="0"/>
          </a:p>
          <a:p>
            <a:pPr algn="ctr"/>
            <a:r>
              <a:rPr lang="en-US" dirty="0" smtClean="0"/>
              <a:t>One of the intercepts of h(x) is the same as f(x), and the other is the same as g(x).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5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parameter </a:t>
            </a:r>
            <a:r>
              <a:rPr lang="en-US" i="1" dirty="0" smtClean="0"/>
              <a:t>a</a:t>
            </a:r>
            <a:r>
              <a:rPr lang="en-US" dirty="0" smtClean="0"/>
              <a:t> influences the vertical stretch or compression of the graph of the parabola.</a:t>
            </a:r>
          </a:p>
          <a:p>
            <a:r>
              <a:rPr lang="en-US" dirty="0" smtClean="0"/>
              <a:t>If |</a:t>
            </a:r>
            <a:r>
              <a:rPr lang="en-US" i="1" dirty="0" smtClean="0"/>
              <a:t>a</a:t>
            </a:r>
            <a:r>
              <a:rPr lang="en-US" dirty="0" smtClean="0"/>
              <a:t>| &gt; 1, then the y-values are multiplied by a factor of </a:t>
            </a:r>
            <a:r>
              <a:rPr lang="en-US" i="1" dirty="0" smtClean="0"/>
              <a:t>a</a:t>
            </a:r>
            <a:r>
              <a:rPr lang="en-US" dirty="0" smtClean="0"/>
              <a:t> to vertically stretch the graph</a:t>
            </a:r>
          </a:p>
          <a:p>
            <a:r>
              <a:rPr lang="en-US" dirty="0" smtClean="0"/>
              <a:t>If 0 &lt; </a:t>
            </a:r>
            <a:r>
              <a:rPr lang="en-US" dirty="0"/>
              <a:t>|</a:t>
            </a:r>
            <a:r>
              <a:rPr lang="en-US" i="1" dirty="0"/>
              <a:t>a</a:t>
            </a:r>
            <a:r>
              <a:rPr lang="en-US" dirty="0"/>
              <a:t>| </a:t>
            </a:r>
            <a:r>
              <a:rPr lang="en-US" dirty="0" smtClean="0"/>
              <a:t>&lt; </a:t>
            </a:r>
            <a:r>
              <a:rPr lang="en-US" dirty="0"/>
              <a:t>1, then the y-values are multiplied by a factor of </a:t>
            </a:r>
            <a:r>
              <a:rPr lang="en-US" i="1" dirty="0"/>
              <a:t>a</a:t>
            </a:r>
            <a:r>
              <a:rPr lang="en-US" dirty="0"/>
              <a:t> to vertically </a:t>
            </a:r>
            <a:r>
              <a:rPr lang="en-US" dirty="0" smtClean="0"/>
              <a:t>compress </a:t>
            </a:r>
            <a:r>
              <a:rPr lang="en-US" dirty="0"/>
              <a:t>the </a:t>
            </a:r>
            <a:r>
              <a:rPr lang="en-US" dirty="0" smtClean="0"/>
              <a:t>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parameter 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 </a:t>
                </a:r>
                <a:r>
                  <a:rPr lang="en-US" dirty="0"/>
                  <a:t>influences the </a:t>
                </a:r>
                <a:r>
                  <a:rPr lang="en-US" dirty="0" smtClean="0"/>
                  <a:t>horizontal </a:t>
                </a:r>
                <a:r>
                  <a:rPr lang="en-US" dirty="0"/>
                  <a:t>stretch or compression of the graph of the </a:t>
                </a:r>
                <a:r>
                  <a:rPr lang="en-US" dirty="0" smtClean="0"/>
                  <a:t>parabola.</a:t>
                </a:r>
                <a:endParaRPr lang="en-US" dirty="0"/>
              </a:p>
              <a:p>
                <a:r>
                  <a:rPr lang="en-US" dirty="0"/>
                  <a:t>If </a:t>
                </a:r>
                <a:r>
                  <a:rPr lang="en-US" dirty="0" smtClean="0"/>
                  <a:t>|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| </a:t>
                </a:r>
                <a:r>
                  <a:rPr lang="en-US" dirty="0"/>
                  <a:t>&gt; 1, then the </a:t>
                </a:r>
                <a:r>
                  <a:rPr lang="en-US" dirty="0" smtClean="0"/>
                  <a:t>x-values </a:t>
                </a:r>
                <a:r>
                  <a:rPr lang="en-US" dirty="0"/>
                  <a:t>are 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 smtClean="0"/>
                  <a:t>horizontally compress </a:t>
                </a:r>
                <a:r>
                  <a:rPr lang="en-US" dirty="0"/>
                  <a:t>the graph</a:t>
                </a:r>
              </a:p>
              <a:p>
                <a:r>
                  <a:rPr lang="en-US" dirty="0"/>
                  <a:t>If 0 &lt; </a:t>
                </a:r>
                <a:r>
                  <a:rPr lang="en-US" dirty="0" smtClean="0"/>
                  <a:t>|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| </a:t>
                </a:r>
                <a:r>
                  <a:rPr lang="en-US" dirty="0"/>
                  <a:t>&lt; 1, then the </a:t>
                </a:r>
                <a:r>
                  <a:rPr lang="en-US" dirty="0" smtClean="0"/>
                  <a:t>x-values </a:t>
                </a:r>
                <a:r>
                  <a:rPr lang="en-US" dirty="0"/>
                  <a:t>are 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 smtClean="0"/>
                  <a:t>horizontally stretch </a:t>
                </a:r>
                <a:r>
                  <a:rPr lang="en-US" dirty="0"/>
                  <a:t>the graph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38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b &lt; 0, the all of the x-values will change signs and the parabola will be reflected across the y-axis. </a:t>
            </a:r>
          </a:p>
          <a:p>
            <a:r>
              <a:rPr lang="en-US" dirty="0" smtClean="0"/>
              <a:t>Since the parabola has a vertical axis of symmetry, the horizontal reflection is not noticeable in the 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0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parameter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, like 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, influences the horizontal translation of the graph of the parabola.</a:t>
                </a:r>
              </a:p>
              <a:p>
                <a:r>
                  <a:rPr lang="en-US" dirty="0" smtClean="0"/>
                  <a:t>Note that in the general form, the sign in front of the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is negative. This means that when reading the value of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from the equation, you should read the opposite sign from what is given in the equation.</a:t>
                </a:r>
              </a:p>
              <a:p>
                <a:r>
                  <a:rPr lang="en-US" dirty="0" smtClean="0"/>
                  <a:t>If </a:t>
                </a:r>
                <a:r>
                  <a:rPr lang="en-US" i="1" dirty="0" smtClean="0"/>
                  <a:t>c </a:t>
                </a:r>
                <a:r>
                  <a:rPr lang="en-US" dirty="0" smtClean="0"/>
                  <a:t>&gt; 0, then the graph will translate 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 smtClean="0"/>
                  <a:t>| to the right.</a:t>
                </a:r>
              </a:p>
              <a:p>
                <a:r>
                  <a:rPr lang="en-US" dirty="0"/>
                  <a:t>If </a:t>
                </a:r>
                <a:r>
                  <a:rPr lang="en-US" i="1" dirty="0"/>
                  <a:t>c </a:t>
                </a:r>
                <a:r>
                  <a:rPr lang="en-US" i="1" dirty="0" smtClean="0"/>
                  <a:t>&lt;</a:t>
                </a:r>
                <a:r>
                  <a:rPr lang="en-US" dirty="0" smtClean="0"/>
                  <a:t> </a:t>
                </a:r>
                <a:r>
                  <a:rPr lang="en-US" dirty="0"/>
                  <a:t>0, then the graph will translate 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| to the </a:t>
                </a:r>
                <a:r>
                  <a:rPr lang="en-US" dirty="0" smtClean="0"/>
                  <a:t>left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6" r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04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parameter </a:t>
            </a:r>
            <a:r>
              <a:rPr lang="en-US" i="1" dirty="0" smtClean="0"/>
              <a:t>d</a:t>
            </a:r>
            <a:r>
              <a:rPr lang="en-US" dirty="0" smtClean="0"/>
              <a:t> influences the vertical translation of the graph of the parabola.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d</a:t>
            </a:r>
            <a:r>
              <a:rPr lang="en-US" dirty="0" smtClean="0"/>
              <a:t> &gt; 0, then the graph of the parabola will translate |</a:t>
            </a:r>
            <a:r>
              <a:rPr lang="en-US" i="1" dirty="0" smtClean="0"/>
              <a:t>d</a:t>
            </a:r>
            <a:r>
              <a:rPr lang="en-US" dirty="0" smtClean="0"/>
              <a:t>| units up.</a:t>
            </a:r>
          </a:p>
          <a:p>
            <a:r>
              <a:rPr lang="en-US" dirty="0"/>
              <a:t>If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smtClean="0"/>
              <a:t>&lt; </a:t>
            </a:r>
            <a:r>
              <a:rPr lang="en-US" dirty="0"/>
              <a:t>0, then the graph of the </a:t>
            </a:r>
            <a:r>
              <a:rPr lang="en-US" dirty="0" smtClean="0"/>
              <a:t>parabola </a:t>
            </a:r>
            <a:r>
              <a:rPr lang="en-US" dirty="0"/>
              <a:t>will translate |</a:t>
            </a:r>
            <a:r>
              <a:rPr lang="en-US" i="1" dirty="0"/>
              <a:t>d</a:t>
            </a:r>
            <a:r>
              <a:rPr lang="en-US" dirty="0"/>
              <a:t>| units </a:t>
            </a:r>
            <a:r>
              <a:rPr lang="en-US" dirty="0" smtClean="0"/>
              <a:t>down.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8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and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cubic function involves cubing a number. Since every real number can be cubed, there are no domain restrictions. Therefore, the domain will always be </a:t>
                </a:r>
                <a:r>
                  <a:rPr lang="en-US" i="1" dirty="0" smtClean="0"/>
                  <a:t>all real numbers</a:t>
                </a:r>
                <a:r>
                  <a:rPr lang="en-US" dirty="0" smtClean="0"/>
                  <a:t>, or </a:t>
                </a:r>
              </a:p>
              <a:p>
                <a:pPr algn="ctr"/>
                <a:r>
                  <a:rPr lang="en-US" dirty="0" smtClean="0"/>
                  <a:t>{</a:t>
                </a:r>
                <a:r>
                  <a:rPr lang="en-US" dirty="0"/>
                  <a:t>x |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}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The range of a cubic function comes from a set of cubed numbers. When you multiply three positive numbers, the product is positive. When you multiply three negative numbers, the product is negative. Therefore, the range will </a:t>
                </a:r>
                <a:r>
                  <a:rPr lang="en-US" dirty="0"/>
                  <a:t>always be </a:t>
                </a:r>
                <a:r>
                  <a:rPr lang="en-US" i="1" dirty="0"/>
                  <a:t>all real numbers</a:t>
                </a:r>
                <a:r>
                  <a:rPr lang="en-US" dirty="0"/>
                  <a:t>, or </a:t>
                </a:r>
              </a:p>
              <a:p>
                <a:pPr algn="ctr"/>
                <a:r>
                  <a:rPr lang="en-US" dirty="0" smtClean="0"/>
                  <a:t>{</a:t>
                </a:r>
                <a:r>
                  <a:rPr lang="en-US" dirty="0"/>
                  <a:t>y</a:t>
                </a:r>
                <a:r>
                  <a:rPr lang="en-US" dirty="0" smtClean="0"/>
                  <a:t> </a:t>
                </a:r>
                <a:r>
                  <a:rPr lang="en-US" dirty="0"/>
                  <a:t>| </a:t>
                </a:r>
                <a:r>
                  <a:rPr lang="en-US" dirty="0" smtClean="0"/>
                  <a:t>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}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" t="-881" r="-1202" b="-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5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- and y-intercept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cubic equation can have as many as three x-intercepts</a:t>
            </a:r>
          </a:p>
          <a:p>
            <a:r>
              <a:rPr lang="en-US" dirty="0" smtClean="0"/>
              <a:t>Use a graphing calculator to find your x-intercepts</a:t>
            </a:r>
          </a:p>
          <a:p>
            <a:endParaRPr lang="en-US" dirty="0" smtClean="0"/>
          </a:p>
          <a:p>
            <a:r>
              <a:rPr lang="en-US" dirty="0" smtClean="0"/>
              <a:t>If the equation of the parabola is in the general form, y = a(</a:t>
            </a:r>
            <a:r>
              <a:rPr lang="en-US" dirty="0" err="1" smtClean="0"/>
              <a:t>bx</a:t>
            </a:r>
            <a:r>
              <a:rPr lang="en-US" dirty="0" smtClean="0"/>
              <a:t> – c)</a:t>
            </a:r>
            <a:r>
              <a:rPr lang="en-US" baseline="30000" dirty="0" smtClean="0"/>
              <a:t>3</a:t>
            </a:r>
            <a:r>
              <a:rPr lang="en-US" dirty="0" smtClean="0"/>
              <a:t> + d then we find the y-intercept by substituting  x = 0:</a:t>
            </a:r>
          </a:p>
          <a:p>
            <a:pPr algn="ctr"/>
            <a:r>
              <a:rPr lang="en-US" dirty="0" smtClean="0"/>
              <a:t>the y-intercept becomes (0, -ac</a:t>
            </a:r>
            <a:r>
              <a:rPr lang="en-US" baseline="30000" dirty="0"/>
              <a:t>3</a:t>
            </a:r>
            <a:r>
              <a:rPr lang="en-US" dirty="0" smtClean="0"/>
              <a:t> + 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0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a4f35948-e619-41b3-aa29-22878b09cfd2"/>
    <ds:schemaRef ds:uri="http://schemas.openxmlformats.org/package/2006/metadata/core-properties"/>
    <ds:schemaRef ds:uri="40262f94-9f35-4ac3-9a90-690165a166b7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1652</TotalTime>
  <Words>904</Words>
  <Application>Microsoft Office PowerPoint</Application>
  <PresentationFormat>Widescreen</PresentationFormat>
  <Paragraphs>105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</vt:lpstr>
      <vt:lpstr>Cambria Math</vt:lpstr>
      <vt:lpstr>Back to School 16x9</vt:lpstr>
      <vt:lpstr>Transforming and Analyzing Cubic Functions</vt:lpstr>
      <vt:lpstr>Cubic Functions</vt:lpstr>
      <vt:lpstr>Changes in a</vt:lpstr>
      <vt:lpstr>Changes in b</vt:lpstr>
      <vt:lpstr>Changes in b</vt:lpstr>
      <vt:lpstr>Changes in c</vt:lpstr>
      <vt:lpstr>Changes in d</vt:lpstr>
      <vt:lpstr>Domain and Range</vt:lpstr>
      <vt:lpstr>x- and y-intercept</vt:lpstr>
      <vt:lpstr>Maximum and Minimum values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Company>AISD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and Analyzing Cubic Functions</dc:title>
  <dc:creator>CALVIN BOYKIN</dc:creator>
  <cp:lastModifiedBy>CALVIN BOYKIN</cp:lastModifiedBy>
  <cp:revision>11</cp:revision>
  <dcterms:created xsi:type="dcterms:W3CDTF">2019-12-01T21:45:09Z</dcterms:created>
  <dcterms:modified xsi:type="dcterms:W3CDTF">2019-12-06T16:43:03Z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