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88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random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Inductive Reasoning and Conjecture, and 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truth values to determine each part of the compound statement to determine the truth value of the statement.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8326" y="3200400"/>
            <a:ext cx="5139674" cy="302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Venn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Conjunctions and disjunctions can also be illustrated with Venn diagrams.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Rectangles are located at the intersection of the set of quadrilaterals and the set of convex polygons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362200"/>
            <a:ext cx="3384331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Venn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disjunction is represented by the union of the two sets; all polygons that are quadrilaterals, convex or both.</a:t>
            </a:r>
          </a:p>
          <a:p>
            <a:r>
              <a:rPr lang="en-US" sz="2400" dirty="0" smtClean="0"/>
              <a:t>The disjunction includes three regions: quadrilaterals that are not convex, convex polygons that are not quadrilaterals, and polygons that are both quadrilaterals and convex</a:t>
            </a:r>
            <a:endParaRPr 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4319837"/>
            <a:ext cx="2819400" cy="2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524000"/>
            <a:ext cx="5105400" cy="405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509557"/>
            <a:ext cx="5090037" cy="4063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586584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truth tables useful in the real world?</a:t>
            </a:r>
          </a:p>
          <a:p>
            <a:r>
              <a:rPr lang="en-US" dirty="0" smtClean="0"/>
              <a:t>How can you as a student use Venn diagrams in your life?</a:t>
            </a:r>
          </a:p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Reasoning that uses examples to come to a conclusion; think patterns</a:t>
            </a:r>
          </a:p>
          <a:p>
            <a:r>
              <a:rPr lang="en-US" dirty="0" smtClean="0"/>
              <a:t>A concluding statement based on inductive reasoning is called a conjecture; think educated guess</a:t>
            </a: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sum of two even numbers</a:t>
            </a:r>
          </a:p>
          <a:p>
            <a:endParaRPr lang="en-US" dirty="0" smtClean="0"/>
          </a:p>
          <a:p>
            <a:r>
              <a:rPr lang="en-US" dirty="0" smtClean="0"/>
              <a:t>The relationship between AB and EF if AB = CD and CD = EF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false example; it can be a number, a drawing, or a statement.</a:t>
            </a:r>
          </a:p>
          <a:p>
            <a:endParaRPr lang="en-US" dirty="0" smtClean="0"/>
          </a:p>
          <a:p>
            <a:r>
              <a:rPr lang="en-US" dirty="0" smtClean="0"/>
              <a:t>Ex. – 2x &gt; x; false if x &lt; 0</a:t>
            </a: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3, 3, 6, 9, 15,… what is the next number?</a:t>
            </a:r>
          </a:p>
          <a:p>
            <a:endParaRPr lang="en-US" dirty="0" smtClean="0"/>
          </a:p>
          <a:p>
            <a:r>
              <a:rPr lang="en-US" dirty="0" smtClean="0"/>
              <a:t>		        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 What is next in the sequence?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If in </a:t>
            </a:r>
            <a:r>
              <a:rPr lang="en-US" dirty="0" smtClean="0">
                <a:latin typeface="Calibri"/>
              </a:rPr>
              <a:t>∆ABC, (AB)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dirty="0" smtClean="0">
                <a:latin typeface="Calibri"/>
              </a:rPr>
              <a:t> + (BC)</a:t>
            </a:r>
            <a:r>
              <a:rPr lang="en-US" baseline="30000" dirty="0" smtClean="0">
                <a:latin typeface="Calibri"/>
              </a:rPr>
              <a:t>2</a:t>
            </a:r>
            <a:r>
              <a:rPr lang="en-US" dirty="0" smtClean="0">
                <a:latin typeface="Calibri"/>
              </a:rPr>
              <a:t> = (AC)</a:t>
            </a:r>
            <a:r>
              <a:rPr lang="en-US" baseline="30000" dirty="0" smtClean="0">
                <a:latin typeface="Calibri"/>
              </a:rPr>
              <a:t>2,</a:t>
            </a:r>
            <a:r>
              <a:rPr lang="en-US" dirty="0" smtClean="0">
                <a:latin typeface="Calibri"/>
              </a:rPr>
              <a:t> then ∆ABC is a right triangle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09800"/>
            <a:ext cx="3733799" cy="1092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Statement is a sentence that is either true or false.</a:t>
            </a:r>
          </a:p>
          <a:p>
            <a:r>
              <a:rPr lang="en-US" sz="3000" dirty="0" smtClean="0"/>
              <a:t>Truth value of a statement is either true (T) or false (F)</a:t>
            </a:r>
          </a:p>
          <a:p>
            <a:r>
              <a:rPr lang="en-US" sz="3000" dirty="0" smtClean="0"/>
              <a:t>Negation of a statement has the opposite meaning and truth value; written</a:t>
            </a:r>
            <a:r>
              <a:rPr lang="en-US" sz="3000" dirty="0" smtClean="0">
                <a:latin typeface="Calibri"/>
              </a:rPr>
              <a:t>    </a:t>
            </a:r>
            <a:r>
              <a:rPr lang="en-US" sz="3000" dirty="0" smtClean="0">
                <a:latin typeface="Calibri"/>
              </a:rPr>
              <a:t>p</a:t>
            </a:r>
            <a:r>
              <a:rPr lang="en-US" sz="3000" dirty="0" smtClean="0">
                <a:latin typeface="Calibri"/>
              </a:rPr>
              <a:t>, read not p</a:t>
            </a:r>
            <a:endParaRPr lang="en-US" sz="30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4191000"/>
            <a:ext cx="224367" cy="432707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572000"/>
            <a:ext cx="161355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A </a:t>
            </a:r>
            <a:r>
              <a:rPr lang="en-US" sz="3000" dirty="0" smtClean="0"/>
              <a:t>compound statement using the word </a:t>
            </a:r>
            <a:r>
              <a:rPr lang="en-US" sz="3000" i="1" dirty="0" smtClean="0"/>
              <a:t>and</a:t>
            </a:r>
            <a:r>
              <a:rPr lang="en-US" sz="3000" dirty="0" smtClean="0"/>
              <a:t> is called a conjunction; </a:t>
            </a:r>
            <a:r>
              <a:rPr lang="en-US" sz="3000" dirty="0" smtClean="0"/>
              <a:t>      written         , </a:t>
            </a:r>
            <a:r>
              <a:rPr lang="en-US" sz="3000" dirty="0" smtClean="0"/>
              <a:t>read p and q</a:t>
            </a:r>
          </a:p>
          <a:p>
            <a:r>
              <a:rPr lang="en-US" sz="3000" dirty="0" smtClean="0"/>
              <a:t>Conjunctions are only true when both statements are </a:t>
            </a:r>
            <a:r>
              <a:rPr lang="en-US" sz="3000" dirty="0" smtClean="0"/>
              <a:t>true</a:t>
            </a:r>
            <a:endParaRPr lang="en-US" sz="3000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2544041"/>
            <a:ext cx="914400" cy="561109"/>
          </a:xfrm>
          <a:prstGeom prst="rect">
            <a:avLst/>
          </a:prstGeom>
          <a:noFill/>
        </p:spPr>
      </p:pic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0702" y="3657600"/>
            <a:ext cx="3299298" cy="3001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compound statement using the word </a:t>
            </a:r>
            <a:r>
              <a:rPr lang="en-US" i="1" dirty="0" smtClean="0"/>
              <a:t>or</a:t>
            </a:r>
            <a:r>
              <a:rPr lang="en-US" dirty="0" smtClean="0"/>
              <a:t> is called a disjunction; written          </a:t>
            </a:r>
            <a:r>
              <a:rPr lang="en-US" dirty="0" smtClean="0"/>
              <a:t> , </a:t>
            </a:r>
            <a:r>
              <a:rPr lang="en-US" dirty="0" smtClean="0"/>
              <a:t>read p or q</a:t>
            </a:r>
          </a:p>
          <a:p>
            <a:r>
              <a:rPr lang="en-US" dirty="0" smtClean="0"/>
              <a:t>Disjunctions are only false when both statements are false</a:t>
            </a:r>
          </a:p>
          <a:p>
            <a:endParaRPr lang="en-US" dirty="0"/>
          </a:p>
        </p:txBody>
      </p:sp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1981200"/>
            <a:ext cx="886178" cy="543791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733800"/>
            <a:ext cx="3182815" cy="293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 tables organize the values of </a:t>
            </a:r>
            <a:r>
              <a:rPr lang="en-US" dirty="0" smtClean="0"/>
              <a:t>statements</a:t>
            </a:r>
          </a:p>
          <a:p>
            <a:r>
              <a:rPr lang="en-US" dirty="0" smtClean="0"/>
              <a:t>Start by making columns with heading that include each original statement, any negations of the statements, and the compound statements</a:t>
            </a:r>
          </a:p>
          <a:p>
            <a:r>
              <a:rPr lang="en-US" dirty="0" smtClean="0"/>
              <a:t>Next, determine all of the possible combinations of truth values… 2</a:t>
            </a:r>
            <a:r>
              <a:rPr lang="en-US" baseline="30000" dirty="0" smtClean="0"/>
              <a:t>x</a:t>
            </a:r>
            <a:r>
              <a:rPr lang="en-US" dirty="0" smtClean="0"/>
              <a:t>, where x is the number of original statements</a:t>
            </a:r>
            <a:endParaRPr lang="en-US" baseline="30000" dirty="0" smtClean="0"/>
          </a:p>
        </p:txBody>
      </p:sp>
    </p:spTree>
  </p:cSld>
  <p:clrMapOvr>
    <a:masterClrMapping/>
  </p:clrMapOvr>
  <p:transition>
    <p:rand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206</TotalTime>
  <Words>390</Words>
  <Application>Microsoft Office PowerPoint</Application>
  <PresentationFormat>On-screen Show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Opulent</vt:lpstr>
      <vt:lpstr>Inductive Reasoning and Conjecture, and Logic</vt:lpstr>
      <vt:lpstr>Inductive Reasoning</vt:lpstr>
      <vt:lpstr>Examples</vt:lpstr>
      <vt:lpstr>Counterexamples</vt:lpstr>
      <vt:lpstr>Examples</vt:lpstr>
      <vt:lpstr>Logic</vt:lpstr>
      <vt:lpstr>Logic </vt:lpstr>
      <vt:lpstr>Logic</vt:lpstr>
      <vt:lpstr>Truth Table</vt:lpstr>
      <vt:lpstr>Truth Table</vt:lpstr>
      <vt:lpstr>Venn Diagrams</vt:lpstr>
      <vt:lpstr>Venn Diagrams</vt:lpstr>
      <vt:lpstr>Examples</vt:lpstr>
      <vt:lpstr>Examples</vt:lpstr>
      <vt:lpstr>Examples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Inductive Reasoning and Conjecture, and Logic</dc:title>
  <dc:creator>Mr. Boykin</dc:creator>
  <cp:lastModifiedBy>Mr. Boykin</cp:lastModifiedBy>
  <cp:revision>5</cp:revision>
  <dcterms:created xsi:type="dcterms:W3CDTF">2006-08-16T00:00:00Z</dcterms:created>
  <dcterms:modified xsi:type="dcterms:W3CDTF">2016-08-23T18:02:56Z</dcterms:modified>
</cp:coreProperties>
</file>